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50"/>
  </p:notesMasterIdLst>
  <p:handoutMasterIdLst>
    <p:handoutMasterId r:id="rId51"/>
  </p:handoutMasterIdLst>
  <p:sldIdLst>
    <p:sldId id="1627" r:id="rId2"/>
    <p:sldId id="2076138185" r:id="rId3"/>
    <p:sldId id="1801" r:id="rId4"/>
    <p:sldId id="2076138175" r:id="rId5"/>
    <p:sldId id="1851" r:id="rId6"/>
    <p:sldId id="2076138158" r:id="rId7"/>
    <p:sldId id="2076138195" r:id="rId8"/>
    <p:sldId id="2076138170" r:id="rId9"/>
    <p:sldId id="1853" r:id="rId10"/>
    <p:sldId id="2076138159" r:id="rId11"/>
    <p:sldId id="2076138196" r:id="rId12"/>
    <p:sldId id="1818" r:id="rId13"/>
    <p:sldId id="2076138160" r:id="rId14"/>
    <p:sldId id="1817" r:id="rId15"/>
    <p:sldId id="1819" r:id="rId16"/>
    <p:sldId id="2076138164" r:id="rId17"/>
    <p:sldId id="2076138197" r:id="rId18"/>
    <p:sldId id="1834" r:id="rId19"/>
    <p:sldId id="2076138166" r:id="rId20"/>
    <p:sldId id="2076138163" r:id="rId21"/>
    <p:sldId id="2076138173" r:id="rId22"/>
    <p:sldId id="1830" r:id="rId23"/>
    <p:sldId id="2501" r:id="rId24"/>
    <p:sldId id="2076138167" r:id="rId25"/>
    <p:sldId id="2076138199" r:id="rId26"/>
    <p:sldId id="1840" r:id="rId27"/>
    <p:sldId id="1820" r:id="rId28"/>
    <p:sldId id="2076138161" r:id="rId29"/>
    <p:sldId id="1821" r:id="rId30"/>
    <p:sldId id="1824" r:id="rId31"/>
    <p:sldId id="2076138162" r:id="rId32"/>
    <p:sldId id="2076138201" r:id="rId33"/>
    <p:sldId id="1829" r:id="rId34"/>
    <p:sldId id="1826" r:id="rId35"/>
    <p:sldId id="9190" r:id="rId36"/>
    <p:sldId id="2076138205" r:id="rId37"/>
    <p:sldId id="2076138206" r:id="rId38"/>
    <p:sldId id="2076138168" r:id="rId39"/>
    <p:sldId id="2076138183" r:id="rId40"/>
    <p:sldId id="2076138184" r:id="rId41"/>
    <p:sldId id="2076138149" r:id="rId42"/>
    <p:sldId id="1798" r:id="rId43"/>
    <p:sldId id="2076138176" r:id="rId44"/>
    <p:sldId id="2076138177" r:id="rId45"/>
    <p:sldId id="2076138179" r:id="rId46"/>
    <p:sldId id="2076138180" r:id="rId47"/>
    <p:sldId id="2076138181" r:id="rId48"/>
    <p:sldId id="1891"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mpute" id="{AA0828C7-FC68-45F3-8652-4EB21C35E0C2}">
          <p14:sldIdLst>
            <p14:sldId id="1627"/>
            <p14:sldId id="2076138185"/>
            <p14:sldId id="1801"/>
            <p14:sldId id="2076138175"/>
            <p14:sldId id="1851"/>
            <p14:sldId id="2076138158"/>
            <p14:sldId id="2076138195"/>
            <p14:sldId id="2076138170"/>
            <p14:sldId id="1853"/>
            <p14:sldId id="2076138159"/>
            <p14:sldId id="2076138196"/>
            <p14:sldId id="1818"/>
            <p14:sldId id="2076138160"/>
            <p14:sldId id="1817"/>
            <p14:sldId id="1819"/>
            <p14:sldId id="2076138164"/>
            <p14:sldId id="2076138197"/>
            <p14:sldId id="1834"/>
            <p14:sldId id="2076138166"/>
            <p14:sldId id="2076138163"/>
            <p14:sldId id="2076138173"/>
            <p14:sldId id="1830"/>
            <p14:sldId id="2501"/>
            <p14:sldId id="2076138167"/>
            <p14:sldId id="2076138199"/>
            <p14:sldId id="1840"/>
            <p14:sldId id="1820"/>
            <p14:sldId id="2076138161"/>
            <p14:sldId id="1821"/>
            <p14:sldId id="1824"/>
            <p14:sldId id="2076138162"/>
            <p14:sldId id="2076138201"/>
            <p14:sldId id="1829"/>
            <p14:sldId id="1826"/>
            <p14:sldId id="9190"/>
            <p14:sldId id="2076138205"/>
            <p14:sldId id="2076138206"/>
            <p14:sldId id="2076138168"/>
            <p14:sldId id="2076138183"/>
            <p14:sldId id="2076138184"/>
            <p14:sldId id="2076138149"/>
            <p14:sldId id="1798"/>
            <p14:sldId id="2076138176"/>
            <p14:sldId id="2076138177"/>
            <p14:sldId id="2076138179"/>
            <p14:sldId id="2076138180"/>
            <p14:sldId id="2076138181"/>
            <p14:sldId id="18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A5E"/>
    <a:srgbClr val="4BCBEE"/>
    <a:srgbClr val="1392B4"/>
    <a:srgbClr val="0B556A"/>
    <a:srgbClr val="59B4D9"/>
    <a:srgbClr val="EBEBEB"/>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9455" autoAdjust="0"/>
  </p:normalViewPr>
  <p:slideViewPr>
    <p:cSldViewPr snapToGrid="0">
      <p:cViewPr varScale="1">
        <p:scale>
          <a:sx n="70" d="100"/>
          <a:sy n="70" d="100"/>
        </p:scale>
        <p:origin x="1003"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86"/>
    </p:cViewPr>
  </p:sorterViewPr>
  <p:notesViewPr>
    <p:cSldViewPr snapToGrid="0">
      <p:cViewPr>
        <p:scale>
          <a:sx n="87" d="100"/>
          <a:sy n="87" d="100"/>
        </p:scale>
        <p:origin x="3840" y="3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7/7/2025 9:07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1100" kern="1200">
        <a:solidFill>
          <a:schemeClr val="tx1"/>
        </a:solidFill>
        <a:latin typeface="+mn-lt"/>
        <a:ea typeface="+mn-ea"/>
        <a:cs typeface="+mn-cs"/>
      </a:defRPr>
    </a:lvl1pPr>
    <a:lvl2pPr marL="212982" indent="-105829"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1"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8" indent="-146838"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4"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Slide Image Placeholder 7">
            <a:extLst>
              <a:ext uri="{FF2B5EF4-FFF2-40B4-BE49-F238E27FC236}">
                <a16:creationId xmlns:a16="http://schemas.microsoft.com/office/drawing/2014/main" id="{1B80BF1E-4CD7-BF1E-D5B5-B9C35611E06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59AFF4B2-BC0D-58E7-FF86-338813E098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Sizes for virtual machines in Azure </a:t>
            </a:r>
          </a:p>
          <a:p>
            <a:r>
              <a:rPr lang="en-US" dirty="0"/>
              <a:t>https://learn.microsoft.com/azure/virtual-machines/sizes</a:t>
            </a:r>
          </a:p>
          <a:p>
            <a:r>
              <a:rPr lang="en-US" dirty="0"/>
              <a:t>There are VM selector tools</a:t>
            </a:r>
          </a:p>
          <a:p>
            <a:r>
              <a:rPr lang="en-US" dirty="0"/>
              <a:t>https://aka.ms/vm-selector</a:t>
            </a:r>
          </a:p>
          <a:p>
            <a:endParaRPr lang="en-US" dirty="0"/>
          </a:p>
          <a:p>
            <a:r>
              <a:rPr lang="en-US" dirty="0"/>
              <a:t>General purpose - Balanced CPU-to-memory ratio. Ideal for testing and development, small to medium databases, and low to medium traffic web servers.</a:t>
            </a:r>
          </a:p>
          <a:p>
            <a:r>
              <a:rPr lang="en-US" dirty="0"/>
              <a:t>Compute optimized - Compute optimized designed for high CPU-to-memory ratio. Suitable for medium traffic web servers, network appliances, batch processes, and application servers.</a:t>
            </a:r>
          </a:p>
          <a:p>
            <a:r>
              <a:rPr lang="en-US" dirty="0"/>
              <a:t>Memory optimized - Designed for high memory-to-CPU ratio. Great for relational database servers, medium to large caches, and in-memory analytics.</a:t>
            </a:r>
          </a:p>
          <a:p>
            <a:r>
              <a:rPr lang="en-US" dirty="0"/>
              <a:t>Storage optimized - Designed to have high disk throughput and IO. Ideal for VMs running databases.</a:t>
            </a:r>
          </a:p>
          <a:p>
            <a:r>
              <a:rPr lang="en-US" dirty="0"/>
              <a:t>GPU - Specialized for heavy graphics rendering and video editing. Ideal for model training and inferencing with deep learning.</a:t>
            </a:r>
          </a:p>
          <a:p>
            <a:r>
              <a:rPr lang="en-US" dirty="0"/>
              <a:t>High performance compute - The fastest and most powerful CPU virtual machines with optional high-throughput network interfaces.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
        <p:nvSpPr>
          <p:cNvPr id="9" name="Slide Image Placeholder 8">
            <a:extLst>
              <a:ext uri="{FF2B5EF4-FFF2-40B4-BE49-F238E27FC236}">
                <a16:creationId xmlns:a16="http://schemas.microsoft.com/office/drawing/2014/main" id="{6D0E35FC-A4E3-25F3-20CC-BA5A4A07E511}"/>
              </a:ext>
            </a:extLst>
          </p:cNvPr>
          <p:cNvSpPr>
            <a:spLocks noGrp="1" noRot="1" noChangeAspect="1"/>
          </p:cNvSpPr>
          <p:nvPr>
            <p:ph type="sldImg"/>
          </p:nvPr>
        </p:nvSpPr>
        <p:spPr/>
      </p:sp>
    </p:spTree>
    <p:extLst>
      <p:ext uri="{BB962C8B-B14F-4D97-AF65-F5344CB8AC3E}">
        <p14:creationId xmlns:p14="http://schemas.microsoft.com/office/powerpoint/2010/main" val="330965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My VM Scale Set needs high availability. What are my options? </a:t>
            </a:r>
          </a:p>
          <a:p>
            <a:r>
              <a:rPr lang="en-US" dirty="0"/>
              <a:t>https://learn.microsoft.com/azure/virtual-machines/availability</a:t>
            </a:r>
          </a:p>
          <a:p>
            <a:r>
              <a:rPr lang="en-US" dirty="0"/>
              <a:t>I need to deploy my application to VM Scale Set. What are my options? </a:t>
            </a:r>
          </a:p>
          <a:p>
            <a:r>
              <a:rPr lang="en-US" dirty="0"/>
              <a:t>https://learn.microsoft.com/azure/virtual-machines/shared-image-galleries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
        <p:nvSpPr>
          <p:cNvPr id="9" name="Slide Image Placeholder 8">
            <a:extLst>
              <a:ext uri="{FF2B5EF4-FFF2-40B4-BE49-F238E27FC236}">
                <a16:creationId xmlns:a16="http://schemas.microsoft.com/office/drawing/2014/main" id="{13A9F7E5-CCDB-26DD-7AC4-CAD7337F453F}"/>
              </a:ext>
            </a:extLst>
          </p:cNvPr>
          <p:cNvSpPr>
            <a:spLocks noGrp="1" noRot="1" noChangeAspect="1"/>
          </p:cNvSpPr>
          <p:nvPr>
            <p:ph type="sldImg"/>
          </p:nvPr>
        </p:nvSpPr>
        <p:spPr/>
      </p:sp>
    </p:spTree>
    <p:extLst>
      <p:ext uri="{BB962C8B-B14F-4D97-AF65-F5344CB8AC3E}">
        <p14:creationId xmlns:p14="http://schemas.microsoft.com/office/powerpoint/2010/main" val="14701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
        <p:nvSpPr>
          <p:cNvPr id="9" name="Slide Image Placeholder 8">
            <a:extLst>
              <a:ext uri="{FF2B5EF4-FFF2-40B4-BE49-F238E27FC236}">
                <a16:creationId xmlns:a16="http://schemas.microsoft.com/office/drawing/2014/main" id="{7A2AFDDA-EBC9-3938-8FFC-657FBC02B3F1}"/>
              </a:ext>
            </a:extLst>
          </p:cNvPr>
          <p:cNvSpPr>
            <a:spLocks noGrp="1" noRot="1" noChangeAspect="1"/>
          </p:cNvSpPr>
          <p:nvPr>
            <p:ph type="sldImg"/>
          </p:nvPr>
        </p:nvSpPr>
        <p:spPr/>
      </p:sp>
    </p:spTree>
    <p:extLst>
      <p:ext uri="{BB962C8B-B14F-4D97-AF65-F5344CB8AC3E}">
        <p14:creationId xmlns:p14="http://schemas.microsoft.com/office/powerpoint/2010/main" val="3578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98096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is Azure Batch?</a:t>
            </a:r>
          </a:p>
          <a:p>
            <a:r>
              <a:rPr lang="en-US" dirty="0"/>
              <a:t>https://learn.microsoft.com/azure/batch/batch-technical-overview</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
        <p:nvSpPr>
          <p:cNvPr id="9" name="Slide Image Placeholder 8">
            <a:extLst>
              <a:ext uri="{FF2B5EF4-FFF2-40B4-BE49-F238E27FC236}">
                <a16:creationId xmlns:a16="http://schemas.microsoft.com/office/drawing/2014/main" id="{BDC159D2-3FE8-6A10-B549-32FCBA32B7BE}"/>
              </a:ext>
            </a:extLst>
          </p:cNvPr>
          <p:cNvSpPr>
            <a:spLocks noGrp="1" noRot="1" noChangeAspect="1"/>
          </p:cNvSpPr>
          <p:nvPr>
            <p:ph type="sldImg"/>
          </p:nvPr>
        </p:nvSpPr>
        <p:spPr/>
      </p:sp>
    </p:spTree>
    <p:extLst>
      <p:ext uri="{BB962C8B-B14F-4D97-AF65-F5344CB8AC3E}">
        <p14:creationId xmlns:p14="http://schemas.microsoft.com/office/powerpoint/2010/main" val="276264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Best practices - Azure Batch | Microsoft Docs</a:t>
            </a:r>
          </a:p>
          <a:p>
            <a:pPr lvl="0"/>
            <a:r>
              <a:rPr lang="en-US" dirty="0"/>
              <a:t>https://learn.microsoft.com/azure/batch/best-practices</a:t>
            </a:r>
          </a:p>
          <a:p>
            <a:pPr lvl="0"/>
            <a:endParaRPr lang="en-US" dirty="0"/>
          </a:p>
          <a:p>
            <a:pPr lvl="0"/>
            <a:endParaRPr lang="en-US" dirty="0"/>
          </a:p>
          <a:p>
            <a:endParaRPr lang="en-US" dirty="0"/>
          </a:p>
          <a:p>
            <a:r>
              <a:rPr lang="en-US" dirty="0"/>
              <a:t>     </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
        <p:nvSpPr>
          <p:cNvPr id="9" name="Slide Image Placeholder 8">
            <a:extLst>
              <a:ext uri="{FF2B5EF4-FFF2-40B4-BE49-F238E27FC236}">
                <a16:creationId xmlns:a16="http://schemas.microsoft.com/office/drawing/2014/main" id="{8463599D-6F97-A663-3778-270C15C6372A}"/>
              </a:ext>
            </a:extLst>
          </p:cNvPr>
          <p:cNvSpPr>
            <a:spLocks noGrp="1" noRot="1" noChangeAspect="1"/>
          </p:cNvSpPr>
          <p:nvPr>
            <p:ph type="sldImg"/>
          </p:nvPr>
        </p:nvSpPr>
        <p:spPr/>
      </p:sp>
    </p:spTree>
    <p:extLst>
      <p:ext uri="{BB962C8B-B14F-4D97-AF65-F5344CB8AC3E}">
        <p14:creationId xmlns:p14="http://schemas.microsoft.com/office/powerpoint/2010/main" val="3087243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7044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Aft>
                <a:spcPts val="0"/>
              </a:spcAft>
            </a:pPr>
            <a:r>
              <a:rPr lang="en-US" dirty="0"/>
              <a:t>What is it that I pay for with an Azure App Service? </a:t>
            </a:r>
          </a:p>
          <a:p>
            <a:pPr>
              <a:spcAft>
                <a:spcPts val="0"/>
              </a:spcAft>
            </a:pPr>
            <a:r>
              <a:rPr lang="en-US" dirty="0"/>
              <a:t>https://learn.microsoft.com/azure/app-service/overview-hosting-plans#how-much-does-my-app-service-plan-cost</a:t>
            </a:r>
          </a:p>
          <a:p>
            <a:pPr>
              <a:spcAft>
                <a:spcPts val="0"/>
              </a:spcAft>
            </a:pPr>
            <a:r>
              <a:rPr lang="en-US" dirty="0"/>
              <a:t>https://learn.microsoft.com/azure/app-service/overview-manage-costs#understand-the-full-billing-model-for-azure-app-service</a:t>
            </a:r>
          </a:p>
          <a:p>
            <a:pPr>
              <a:spcAft>
                <a:spcPts val="0"/>
              </a:spcAft>
            </a:pPr>
            <a:endParaRPr lang="en-US" dirty="0"/>
          </a:p>
          <a:p>
            <a:pPr>
              <a:spcAft>
                <a:spcPts val="0"/>
              </a:spcAft>
            </a:pPr>
            <a:r>
              <a:rPr lang="en-US" dirty="0"/>
              <a:t>Why would I consider deployment slots? </a:t>
            </a:r>
          </a:p>
          <a:p>
            <a:pPr>
              <a:spcAft>
                <a:spcPts val="0"/>
              </a:spcAft>
            </a:pPr>
            <a:r>
              <a:rPr lang="en-US" dirty="0"/>
              <a:t>https://learn.microsoft.com/azure/app-service/deploy-staging-slots</a:t>
            </a:r>
          </a:p>
          <a:p>
            <a:pPr>
              <a:spcAft>
                <a:spcPts val="0"/>
              </a:spcAft>
            </a:pPr>
            <a:endParaRPr lang="en-US" dirty="0"/>
          </a:p>
          <a:p>
            <a:pPr>
              <a:spcAft>
                <a:spcPts val="0"/>
              </a:spcAft>
            </a:pPr>
            <a:r>
              <a:rPr lang="en-US" dirty="0"/>
              <a:t>I want to run a web app implemented in Go (Golang) in Azure App Service but find out that this language is not supported. What are my options? </a:t>
            </a:r>
          </a:p>
          <a:p>
            <a:pPr>
              <a:spcAft>
                <a:spcPts val="0"/>
              </a:spcAft>
            </a:pPr>
            <a:r>
              <a:rPr lang="en-US" dirty="0"/>
              <a:t>https://learn.microsoft.com/azure/app-service/quickstart-custom-container?tabs=dotnet&amp;pivots=container-linux</a:t>
            </a:r>
          </a:p>
          <a:p>
            <a:pPr>
              <a:spcAft>
                <a:spcPts val="0"/>
              </a:spcAft>
            </a:pPr>
            <a:endParaRPr lang="en-US" dirty="0"/>
          </a:p>
          <a:p>
            <a:pPr>
              <a:spcAft>
                <a:spcPts val="0"/>
              </a:spcAft>
            </a:pPr>
            <a:r>
              <a:rPr lang="en-US" dirty="0"/>
              <a:t>What are WebJobs? Why would I use WebJobs? </a:t>
            </a:r>
          </a:p>
          <a:p>
            <a:pPr>
              <a:spcAft>
                <a:spcPts val="0"/>
              </a:spcAft>
            </a:pPr>
            <a:r>
              <a:rPr lang="en-US" dirty="0"/>
              <a:t>https://learn.microsoft.com/azure/app-service/webjobs-create</a:t>
            </a:r>
          </a:p>
          <a:p>
            <a:r>
              <a:rPr lang="en-US" dirty="0"/>
              <a:t>	</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
        <p:nvSpPr>
          <p:cNvPr id="9" name="Slide Image Placeholder 8">
            <a:extLst>
              <a:ext uri="{FF2B5EF4-FFF2-40B4-BE49-F238E27FC236}">
                <a16:creationId xmlns:a16="http://schemas.microsoft.com/office/drawing/2014/main" id="{B9370887-E25F-C749-FEE1-DD3244A252F0}"/>
              </a:ext>
            </a:extLst>
          </p:cNvPr>
          <p:cNvSpPr>
            <a:spLocks noGrp="1" noRot="1" noChangeAspect="1"/>
          </p:cNvSpPr>
          <p:nvPr>
            <p:ph type="sldImg"/>
          </p:nvPr>
        </p:nvSpPr>
        <p:spPr/>
      </p:sp>
    </p:spTree>
    <p:extLst>
      <p:ext uri="{BB962C8B-B14F-4D97-AF65-F5344CB8AC3E}">
        <p14:creationId xmlns:p14="http://schemas.microsoft.com/office/powerpoint/2010/main" val="2589310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Important: Azure App Service is platform as a service (PaaS) environment. You focus on the website development and API logic. Azure handles the infrastructure to run and scale your web applications.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
        <p:nvSpPr>
          <p:cNvPr id="9" name="Slide Image Placeholder 8">
            <a:extLst>
              <a:ext uri="{FF2B5EF4-FFF2-40B4-BE49-F238E27FC236}">
                <a16:creationId xmlns:a16="http://schemas.microsoft.com/office/drawing/2014/main" id="{21940D9C-B965-D970-6E09-5A71F25882BB}"/>
              </a:ext>
            </a:extLst>
          </p:cNvPr>
          <p:cNvSpPr>
            <a:spLocks noGrp="1" noRot="1" noChangeAspect="1"/>
          </p:cNvSpPr>
          <p:nvPr>
            <p:ph type="sldImg"/>
          </p:nvPr>
        </p:nvSpPr>
        <p:spPr/>
      </p:sp>
    </p:spTree>
    <p:extLst>
      <p:ext uri="{BB962C8B-B14F-4D97-AF65-F5344CB8AC3E}">
        <p14:creationId xmlns:p14="http://schemas.microsoft.com/office/powerpoint/2010/main" val="3968131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7567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Design a compute solution </a:t>
            </a:r>
          </a:p>
          <a:p>
            <a:pPr lvl="0"/>
            <a:r>
              <a:rPr lang="en-US" dirty="0"/>
              <a:t>https://learn.microsoft.com/training/modules/design-compute-solution/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
        <p:nvSpPr>
          <p:cNvPr id="9" name="Slide Image Placeholder 8">
            <a:extLst>
              <a:ext uri="{FF2B5EF4-FFF2-40B4-BE49-F238E27FC236}">
                <a16:creationId xmlns:a16="http://schemas.microsoft.com/office/drawing/2014/main" id="{08F61D55-3EFA-0C2D-B183-829BDA1BC541}"/>
              </a:ext>
            </a:extLst>
          </p:cNvPr>
          <p:cNvSpPr>
            <a:spLocks noGrp="1" noRot="1" noChangeAspect="1"/>
          </p:cNvSpPr>
          <p:nvPr>
            <p:ph type="sldImg"/>
          </p:nvPr>
        </p:nvSpPr>
        <p:spPr/>
      </p:sp>
    </p:spTree>
    <p:extLst>
      <p:ext uri="{BB962C8B-B14F-4D97-AF65-F5344CB8AC3E}">
        <p14:creationId xmlns:p14="http://schemas.microsoft.com/office/powerpoint/2010/main" val="168745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4512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78469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Instances </a:t>
            </a:r>
          </a:p>
          <a:p>
            <a:r>
              <a:rPr lang="en-US" dirty="0"/>
              <a:t>https://learn.microsoft.com/azure/container-instances/container-instances-overview</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Security considerations for container instances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https://learn.microsoft.com/azure/container-instances/container-instances-image-security</a:t>
            </a:r>
          </a:p>
          <a:p>
            <a:endParaRPr lang="en-US" dirty="0"/>
          </a:p>
          <a:p>
            <a:r>
              <a:rPr lang="en-US" dirty="0"/>
              <a:t>Return to the first flow chart and discuss how to get to the container instances decision. </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748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Containers vs. virtual machines  https://learn.microsoft.com/virtualization/windowscontainers/about/containers-vs-vm</a:t>
            </a:r>
          </a:p>
          <a:p>
            <a:endParaRPr lang="en-US" dirty="0"/>
          </a:p>
          <a:p>
            <a:r>
              <a:rPr lang="en-US" dirty="0"/>
              <a:t>Navigate back to decision tree to show how the student would end up choosing App Services with containers </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
        <p:nvSpPr>
          <p:cNvPr id="9" name="Slide Image Placeholder 8">
            <a:extLst>
              <a:ext uri="{FF2B5EF4-FFF2-40B4-BE49-F238E27FC236}">
                <a16:creationId xmlns:a16="http://schemas.microsoft.com/office/drawing/2014/main" id="{610BD955-3A99-2BE3-B956-1169095C0979}"/>
              </a:ext>
            </a:extLst>
          </p:cNvPr>
          <p:cNvSpPr>
            <a:spLocks noGrp="1" noRot="1" noChangeAspect="1"/>
          </p:cNvSpPr>
          <p:nvPr>
            <p:ph type="sldImg"/>
          </p:nvPr>
        </p:nvSpPr>
        <p:spPr/>
      </p:sp>
    </p:spTree>
    <p:extLst>
      <p:ext uri="{BB962C8B-B14F-4D97-AF65-F5344CB8AC3E}">
        <p14:creationId xmlns:p14="http://schemas.microsoft.com/office/powerpoint/2010/main" val="187684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97294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Who manages the Kubernetes cluster? </a:t>
            </a:r>
          </a:p>
          <a:p>
            <a:r>
              <a:rPr lang="en-US" dirty="0"/>
              <a:t> https://learn.microsoft.com/azure/aks/concepts-clusters-workloads</a:t>
            </a:r>
          </a:p>
          <a:p>
            <a:endParaRPr lang="en-US" dirty="0"/>
          </a:p>
          <a:p>
            <a:r>
              <a:rPr lang="en-US" dirty="0"/>
              <a:t>What do you pay for? </a:t>
            </a:r>
          </a:p>
          <a:p>
            <a:r>
              <a:rPr lang="en-US" dirty="0"/>
              <a:t>https://azure.microsoft.com/pricing/details/kubernetes-service/</a:t>
            </a:r>
          </a:p>
          <a:p>
            <a:endParaRPr lang="en-US" dirty="0"/>
          </a:p>
          <a:p>
            <a:r>
              <a:rPr lang="en-US" dirty="0"/>
              <a:t>What methods exist to scale your AKS application? </a:t>
            </a:r>
          </a:p>
          <a:p>
            <a:r>
              <a:rPr lang="en-US" dirty="0"/>
              <a:t>https://learn.microsoft.com/azure/aks/concepts-scale</a:t>
            </a:r>
          </a:p>
          <a:p>
            <a:endParaRPr lang="en-US" dirty="0"/>
          </a:p>
          <a:p>
            <a:r>
              <a:rPr lang="en-US" dirty="0"/>
              <a:t>How can I isolate workloads inside my AKS cluster? </a:t>
            </a:r>
          </a:p>
          <a:p>
            <a:r>
              <a:rPr lang="en-US" dirty="0"/>
              <a:t>https://learn.microsoft.com/azure/aks/operator-best-practices-cluster-isolation</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
        <p:nvSpPr>
          <p:cNvPr id="9" name="Slide Image Placeholder 8">
            <a:extLst>
              <a:ext uri="{FF2B5EF4-FFF2-40B4-BE49-F238E27FC236}">
                <a16:creationId xmlns:a16="http://schemas.microsoft.com/office/drawing/2014/main" id="{A8685A06-628D-02B9-001B-8DA76FFE3A06}"/>
              </a:ext>
            </a:extLst>
          </p:cNvPr>
          <p:cNvSpPr>
            <a:spLocks noGrp="1" noRot="1" noChangeAspect="1"/>
          </p:cNvSpPr>
          <p:nvPr>
            <p:ph type="sldImg"/>
          </p:nvPr>
        </p:nvSpPr>
        <p:spPr/>
      </p:sp>
    </p:spTree>
    <p:extLst>
      <p:ext uri="{BB962C8B-B14F-4D97-AF65-F5344CB8AC3E}">
        <p14:creationId xmlns:p14="http://schemas.microsoft.com/office/powerpoint/2010/main" val="2768064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is AKS </a:t>
            </a:r>
          </a:p>
          <a:p>
            <a:r>
              <a:rPr lang="en-US" dirty="0"/>
              <a:t>https://learn.microsoft.com/azure/aks/intro-kubernetes</a:t>
            </a:r>
          </a:p>
          <a:p>
            <a:pPr lvl="0"/>
            <a:endParaRPr lang="en-US" dirty="0"/>
          </a:p>
          <a:p>
            <a:r>
              <a:rPr lang="en-US" dirty="0"/>
              <a:t>Cluster operator and developer best practices to build and manage applications on Azure Kubernetes Service (AKS) </a:t>
            </a:r>
          </a:p>
          <a:p>
            <a:r>
              <a:rPr lang="en-US" dirty="0"/>
              <a:t>https://learn.microsoft.com/azure/aks/best-practices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
        <p:nvSpPr>
          <p:cNvPr id="9" name="Slide Image Placeholder 8">
            <a:extLst>
              <a:ext uri="{FF2B5EF4-FFF2-40B4-BE49-F238E27FC236}">
                <a16:creationId xmlns:a16="http://schemas.microsoft.com/office/drawing/2014/main" id="{E49DA011-7D9F-B4F0-F049-F4EA630F5F22}"/>
              </a:ext>
            </a:extLst>
          </p:cNvPr>
          <p:cNvSpPr>
            <a:spLocks noGrp="1" noRot="1" noChangeAspect="1"/>
          </p:cNvSpPr>
          <p:nvPr>
            <p:ph type="sldImg"/>
          </p:nvPr>
        </p:nvSpPr>
        <p:spPr/>
      </p:sp>
    </p:spTree>
    <p:extLst>
      <p:ext uri="{BB962C8B-B14F-4D97-AF65-F5344CB8AC3E}">
        <p14:creationId xmlns:p14="http://schemas.microsoft.com/office/powerpoint/2010/main" val="1135430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Scaling options for applications in Azure Kubernetes Service (AKS)</a:t>
            </a:r>
          </a:p>
          <a:p>
            <a:r>
              <a:rPr lang="en-US" dirty="0"/>
              <a:t>https://learn.microsoft.com/azure/aks/concepts-scale</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
        <p:nvSpPr>
          <p:cNvPr id="9" name="Slide Image Placeholder 8">
            <a:extLst>
              <a:ext uri="{FF2B5EF4-FFF2-40B4-BE49-F238E27FC236}">
                <a16:creationId xmlns:a16="http://schemas.microsoft.com/office/drawing/2014/main" id="{1FF501B9-1582-9575-01A1-B70CC02F2AED}"/>
              </a:ext>
            </a:extLst>
          </p:cNvPr>
          <p:cNvSpPr>
            <a:spLocks noGrp="1" noRot="1" noChangeAspect="1"/>
          </p:cNvSpPr>
          <p:nvPr>
            <p:ph type="sldImg"/>
          </p:nvPr>
        </p:nvSpPr>
        <p:spPr/>
      </p:sp>
    </p:spTree>
    <p:extLst>
      <p:ext uri="{BB962C8B-B14F-4D97-AF65-F5344CB8AC3E}">
        <p14:creationId xmlns:p14="http://schemas.microsoft.com/office/powerpoint/2010/main" val="1576918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57321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Azure Functions Overview</a:t>
            </a:r>
          </a:p>
          <a:p>
            <a:r>
              <a:rPr lang="en-US" dirty="0"/>
              <a:t>https://learn.microsoft.com/azure/azure-functions/functions-overview</a:t>
            </a:r>
          </a:p>
          <a:p>
            <a:pPr lvl="0"/>
            <a:endParaRPr lang="en-US" dirty="0"/>
          </a:p>
          <a:p>
            <a:r>
              <a:rPr lang="en-US" dirty="0"/>
              <a:t>Why would I consider Azure Functions? Do you have some scenarios? </a:t>
            </a:r>
          </a:p>
          <a:p>
            <a:r>
              <a:rPr lang="en-US" dirty="0"/>
              <a:t>https://learn.microsoft.com/azure/azure-functions/functions-scenarios</a:t>
            </a:r>
          </a:p>
          <a:p>
            <a:endParaRPr lang="en-US" dirty="0"/>
          </a:p>
          <a:p>
            <a:r>
              <a:rPr lang="en-US" dirty="0"/>
              <a:t>What are durable functions and why should I consider these? </a:t>
            </a:r>
          </a:p>
          <a:p>
            <a:r>
              <a:rPr lang="en-US" dirty="0"/>
              <a:t>https://learn.microsoft.com/azure/azure-functions/durable/durable-functions-overview</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
        <p:nvSpPr>
          <p:cNvPr id="9" name="Slide Image Placeholder 8">
            <a:extLst>
              <a:ext uri="{FF2B5EF4-FFF2-40B4-BE49-F238E27FC236}">
                <a16:creationId xmlns:a16="http://schemas.microsoft.com/office/drawing/2014/main" id="{BAFDA03A-14C1-F4C6-E05A-34119084A575}"/>
              </a:ext>
            </a:extLst>
          </p:cNvPr>
          <p:cNvSpPr>
            <a:spLocks noGrp="1" noRot="1" noChangeAspect="1"/>
          </p:cNvSpPr>
          <p:nvPr>
            <p:ph type="sldImg"/>
          </p:nvPr>
        </p:nvSpPr>
        <p:spPr/>
      </p:sp>
    </p:spTree>
    <p:extLst>
      <p:ext uri="{BB962C8B-B14F-4D97-AF65-F5344CB8AC3E}">
        <p14:creationId xmlns:p14="http://schemas.microsoft.com/office/powerpoint/2010/main" val="95733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Exam page </a:t>
            </a:r>
            <a:endParaRPr lang="en-US" dirty="0"/>
          </a:p>
          <a:p>
            <a:r>
              <a:rPr lang="en-US" b="0" dirty="0"/>
              <a:t>https://learn.microsoft.com/learn/certifications/exams/az-305</a:t>
            </a:r>
          </a:p>
          <a:p>
            <a:endParaRPr lang="en-US" b="0" dirty="0"/>
          </a:p>
          <a:p>
            <a:r>
              <a:rPr lang="en-US" b="1" dirty="0"/>
              <a:t>Prerequisites</a:t>
            </a:r>
          </a:p>
          <a:p>
            <a:pPr marL="171450" indent="-171450">
              <a:buFont typeface="Arial" panose="020B0604020202020204" pitchFamily="34" charset="0"/>
              <a:buChar char="•"/>
            </a:pPr>
            <a:r>
              <a:rPr lang="en-US" dirty="0"/>
              <a:t>Conceptual knowledge of Azure compute solutions. </a:t>
            </a:r>
          </a:p>
          <a:p>
            <a:pPr marL="171450" indent="-171450">
              <a:buFont typeface="Arial" panose="020B0604020202020204" pitchFamily="34" charset="0"/>
              <a:buChar char="•"/>
            </a:pPr>
            <a:r>
              <a:rPr lang="en-US" dirty="0"/>
              <a:t>Working experience with virtual machines, containers, and app service. </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32627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Best practices for reliable Azure Functions </a:t>
            </a:r>
          </a:p>
          <a:p>
            <a:r>
              <a:rPr lang="en-US" dirty="0"/>
              <a:t>https://learn.microsoft.com/azure/azure-functions/functions-best-practices</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
        <p:nvSpPr>
          <p:cNvPr id="9" name="Slide Image Placeholder 8">
            <a:extLst>
              <a:ext uri="{FF2B5EF4-FFF2-40B4-BE49-F238E27FC236}">
                <a16:creationId xmlns:a16="http://schemas.microsoft.com/office/drawing/2014/main" id="{D8B0DC91-AFAE-9E71-804B-9132EC19F08D}"/>
              </a:ext>
            </a:extLst>
          </p:cNvPr>
          <p:cNvSpPr>
            <a:spLocks noGrp="1" noRot="1" noChangeAspect="1"/>
          </p:cNvSpPr>
          <p:nvPr>
            <p:ph type="sldImg"/>
          </p:nvPr>
        </p:nvSpPr>
        <p:spPr/>
      </p:sp>
    </p:spTree>
    <p:extLst>
      <p:ext uri="{BB962C8B-B14F-4D97-AF65-F5344CB8AC3E}">
        <p14:creationId xmlns:p14="http://schemas.microsoft.com/office/powerpoint/2010/main" val="3433862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737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I consider Logic Apps? Do you have some scenarios?</a:t>
            </a:r>
          </a:p>
          <a:p>
            <a:r>
              <a:rPr lang="en-US" dirty="0"/>
              <a:t>https://learn.microsoft.com/azure/logic-apps/logic-apps-overview</a:t>
            </a:r>
          </a:p>
          <a:p>
            <a:endParaRPr lang="en-US" dirty="0"/>
          </a:p>
          <a:p>
            <a:r>
              <a:rPr lang="en-US" dirty="0"/>
              <a:t>What are some differences between a Logic App and Azure Functions? </a:t>
            </a:r>
          </a:p>
          <a:p>
            <a:r>
              <a:rPr lang="en-US" dirty="0"/>
              <a:t>https://learn.microsoft.com/azure/azure-functions/functions-compare-logic-apps-ms-flow-webjobs#compare-azure-functions-and-azure-logic-apps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4583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Azure Logic App </a:t>
            </a:r>
          </a:p>
          <a:p>
            <a:pPr lvl="0"/>
            <a:r>
              <a:rPr lang="en-US" dirty="0"/>
              <a:t>https://learn.microsoft.</a:t>
            </a:r>
            <a:r>
              <a:rPr lang="en-US"/>
              <a:t>com/azure</a:t>
            </a:r>
            <a:r>
              <a:rPr lang="en-US" dirty="0"/>
              <a:t>/logic-apps/</a:t>
            </a:r>
          </a:p>
          <a:p>
            <a:pPr lvl="0"/>
            <a:endParaRPr lang="en-US" dirty="0"/>
          </a:p>
          <a:p>
            <a:endParaRPr lang="en-US" dirty="0"/>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
        <p:nvSpPr>
          <p:cNvPr id="9" name="Slide Image Placeholder 8">
            <a:extLst>
              <a:ext uri="{FF2B5EF4-FFF2-40B4-BE49-F238E27FC236}">
                <a16:creationId xmlns:a16="http://schemas.microsoft.com/office/drawing/2014/main" id="{271B4AEB-7056-83ED-712A-E0F711E99E89}"/>
              </a:ext>
            </a:extLst>
          </p:cNvPr>
          <p:cNvSpPr>
            <a:spLocks noGrp="1" noRot="1" noChangeAspect="1"/>
          </p:cNvSpPr>
          <p:nvPr>
            <p:ph type="sldImg"/>
          </p:nvPr>
        </p:nvSpPr>
        <p:spPr/>
      </p:sp>
    </p:spTree>
    <p:extLst>
      <p:ext uri="{BB962C8B-B14F-4D97-AF65-F5344CB8AC3E}">
        <p14:creationId xmlns:p14="http://schemas.microsoft.com/office/powerpoint/2010/main" val="3691857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Choose the right integration and automation services in Azure  https://learn.microsoft.com/azure/azure-functions/functions-compare-logic-apps-ms-flow-webjobs</a:t>
            </a:r>
          </a:p>
          <a:p>
            <a:pPr lvl="0"/>
            <a:endParaRPr lang="en-US" dirty="0"/>
          </a:p>
          <a:p>
            <a:pPr lvl="0"/>
            <a:r>
              <a:rPr lang="en-US" dirty="0"/>
              <a:t>TIP: You can mix and match services when you build an orchestration. You can call functions from logic apps and call logic apps from functions. Build each orchestration based on the services' capabilities or your personal preference. </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
        <p:nvSpPr>
          <p:cNvPr id="9" name="Slide Image Placeholder 8">
            <a:extLst>
              <a:ext uri="{FF2B5EF4-FFF2-40B4-BE49-F238E27FC236}">
                <a16:creationId xmlns:a16="http://schemas.microsoft.com/office/drawing/2014/main" id="{A944969D-9233-205F-0EE2-25E53BDCE73A}"/>
              </a:ext>
            </a:extLst>
          </p:cNvPr>
          <p:cNvSpPr>
            <a:spLocks noGrp="1" noRot="1" noChangeAspect="1"/>
          </p:cNvSpPr>
          <p:nvPr>
            <p:ph type="sldImg"/>
          </p:nvPr>
        </p:nvSpPr>
        <p:spPr/>
      </p:sp>
    </p:spTree>
    <p:extLst>
      <p:ext uri="{BB962C8B-B14F-4D97-AF65-F5344CB8AC3E}">
        <p14:creationId xmlns:p14="http://schemas.microsoft.com/office/powerpoint/2010/main" val="3663542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1308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Activity: Match the product on the left with the usage case on the right. </a:t>
            </a:r>
          </a:p>
          <a:p>
            <a:pPr marL="0" marR="0" lvl="0" indent="0" algn="l" defTabSz="914400" rtl="0" eaLnBrk="1" fontAlgn="auto" latinLnBrk="0" hangingPunct="1">
              <a:lnSpc>
                <a:spcPct val="200000"/>
              </a:lnSpc>
              <a:spcAft>
                <a:spcPts val="600"/>
              </a:spcAft>
              <a:buClrTx/>
              <a:buSzTx/>
              <a:buFontTx/>
              <a:buNone/>
              <a:tabLst/>
              <a:defRPr/>
            </a:pPr>
            <a:r>
              <a:rPr lang="en-US" dirty="0"/>
              <a:t>Virtual machines: Full operating system access </a:t>
            </a:r>
          </a:p>
          <a:p>
            <a:pPr>
              <a:spcAft>
                <a:spcPts val="600"/>
              </a:spcAft>
            </a:pPr>
            <a:r>
              <a:rPr lang="en-US" dirty="0"/>
              <a:t>App service: mobile apps</a:t>
            </a:r>
          </a:p>
          <a:p>
            <a:pPr marL="0" marR="0" lvl="0" indent="0" algn="l" defTabSz="914400" rtl="0" eaLnBrk="1" fontAlgn="auto" latinLnBrk="0" hangingPunct="1">
              <a:spcAft>
                <a:spcPts val="600"/>
              </a:spcAft>
              <a:buClrTx/>
              <a:buSzTx/>
              <a:buFontTx/>
              <a:buNone/>
              <a:tabLst/>
              <a:defRPr/>
            </a:pPr>
            <a:r>
              <a:rPr lang="en-US" dirty="0"/>
              <a:t>Azure container instances: Move your independent docker containers to a PaaS offering</a:t>
            </a:r>
          </a:p>
          <a:p>
            <a:pPr>
              <a:spcAft>
                <a:spcPts val="600"/>
              </a:spcAft>
            </a:pPr>
            <a:r>
              <a:rPr lang="en-US" dirty="0"/>
              <a:t>Azure Kubernetes service: container orchestration</a:t>
            </a:r>
          </a:p>
          <a:p>
            <a:pPr>
              <a:spcAft>
                <a:spcPts val="600"/>
              </a:spcAft>
            </a:pPr>
            <a:r>
              <a:rPr lang="en-US" dirty="0"/>
              <a:t>Azure functions: scheduled tasks and messages</a:t>
            </a:r>
          </a:p>
          <a:p>
            <a:pPr marL="0" marR="0" lvl="0" indent="0" algn="l" defTabSz="914367" rtl="0" eaLnBrk="1" fontAlgn="auto" latinLnBrk="0" hangingPunct="1">
              <a:lnSpc>
                <a:spcPct val="90000"/>
              </a:lnSpc>
              <a:spcAft>
                <a:spcPts val="600"/>
              </a:spcAft>
              <a:buClrTx/>
              <a:buSzTx/>
              <a:buFontTx/>
              <a:buNone/>
              <a:tabLst/>
              <a:defRPr/>
            </a:pPr>
            <a:r>
              <a:rPr lang="en-US" dirty="0"/>
              <a:t>Azure logic apps: Workflows trigged by an event</a:t>
            </a:r>
            <a:endParaRPr kumimoji="0" lang="en-US" b="0" i="0" u="none" strike="noStrike" kern="1200" cap="none" spc="0" normalizeH="0" baseline="0" noProof="0" dirty="0">
              <a:ln>
                <a:noFill/>
              </a:ln>
              <a:effectLst/>
              <a:uLnTx/>
              <a:uFillTx/>
              <a:ea typeface="+mn-ea"/>
              <a:cs typeface="+mn-cs"/>
            </a:endParaRP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8254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reviewed each branch of the decision tree you can evaluate which compute solution is best for your application workload.  Drag the product icon on the right onto the diagram on the left. A couple of products are used more than once, so they are shown twice. </a:t>
            </a:r>
          </a:p>
          <a:p>
            <a:endParaRPr lang="en-US" dirty="0"/>
          </a:p>
          <a:p>
            <a:r>
              <a:rPr lang="en-US" dirty="0"/>
              <a:t>Choose an Azure compute service for your application  https://learn.microsoft.com/azure/architecture/guide/technology-choices/compute-decision-tree</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35103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 Compute</a:t>
            </a:r>
          </a:p>
          <a:p>
            <a:r>
              <a:rPr lang="en-US" dirty="0"/>
              <a:t>https://microsoftlearning.github.io/AZ-305-DesigningMicrosoftAzureInfrastructureSolutions/Instructions/CaseStudy/02-Compute.html</a:t>
            </a:r>
          </a:p>
          <a:p>
            <a:endParaRPr lang="en-US" dirty="0"/>
          </a:p>
          <a:p>
            <a:r>
              <a:rPr lang="en-US" dirty="0"/>
              <a:t>There is no separate Instructor slide to discuss this case study. Use the Instructor solution. </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5108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5689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06924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49333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r>
              <a:rPr lang="en-US" dirty="0"/>
              <a:t>AZ-305 Design a compute solution (Module 02) - https://forms.office.com/Pages/ShareFormPage.aspx?id=v4j5cvGGr0GRqy180BHbR5NEFZBpuAZBgxPOGXi_gX5UNTg2QU0zOFRVMFlSWEhITUozWlFVOVc4QS4u&amp;sharetoken=SqkW0sxLnQ1IvCo9Qovy&amp;wdLOR=c080CCC1A-598A-4820-9D07-3DA983B41D1D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compute solution - https://learn.microsoft.com/training/modules/design-compute-solution/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76879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 simple Linux and VM architecture. </a:t>
            </a:r>
          </a:p>
          <a:p>
            <a:r>
              <a:rPr lang="en-US" dirty="0"/>
              <a:t>Run a Windows VM on Azure </a:t>
            </a:r>
          </a:p>
          <a:p>
            <a:r>
              <a:rPr lang="en-US" dirty="0"/>
              <a:t>https://learn.microsoft.com/azure/architecture/reference-architectures/n-tier/windows-vm</a:t>
            </a:r>
          </a:p>
          <a:p>
            <a:r>
              <a:rPr lang="en-US" dirty="0"/>
              <a:t>Run a Linux VM on Azure </a:t>
            </a:r>
          </a:p>
          <a:p>
            <a:r>
              <a:rPr lang="en-US" dirty="0"/>
              <a:t>https://learn.microsoft.com/azure/architecture/reference-architectures/n-tier/linux-vm</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7482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workflow that uses Azure Batch.</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18996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basic App Service plan and App Service web app. Focus on the components in this module.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Basic web application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https://learn.microsoft.com/azure/architecture/reference-architectures/app-service-web-app/basic-web-app</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5748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pipeline with different components. Focus on the container parts.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Pipeline for container-based workloads - https://learn.microsoft.com/azure/architecture/example-scenario/apps/devops-with-aks</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963212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combines App Service Plan with Function App. It also address high availability. Front Door will be covered in Networking. </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14434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Instructor note: On the diagram, cover the starting choices. Each area will be discussed later so keep the discussion high level.  The classroom diagram is different, focusing just on the solutions covered in class.  You may consider adding ACA or Logic Apps. You might also consider not covering Fabric. Use the link to identify which components </a:t>
            </a:r>
            <a:r>
              <a:rPr lang="en-US"/>
              <a:t>to cover. </a:t>
            </a:r>
            <a:endParaRPr lang="en-US" dirty="0"/>
          </a:p>
          <a:p>
            <a:endParaRPr lang="en-US" dirty="0"/>
          </a:p>
          <a:p>
            <a:r>
              <a:rPr lang="en-US" dirty="0"/>
              <a:t>Choose an Azure compute service for your application  https://learn.microsoft.com/azure/architecture/guide/technology-choices/compute-decision-tree</a:t>
            </a:r>
          </a:p>
          <a:p>
            <a:endParaRPr lang="en-US" dirty="0"/>
          </a:p>
          <a:p>
            <a:r>
              <a:rPr lang="en-US" dirty="0"/>
              <a:t>TIP: The output from this flowchart is a starting point for consideration. You’ll need to do a more detailed evaluation of the service to see if it meets your needs. The next sections will help with this analysis.</a:t>
            </a:r>
          </a:p>
          <a:p>
            <a:endParaRPr lang="en-US" dirty="0"/>
          </a:p>
          <a:p>
            <a:r>
              <a:rPr lang="en-US" dirty="0"/>
              <a:t>Key Concepts:</a:t>
            </a:r>
          </a:p>
          <a:p>
            <a:pPr lvl="1"/>
            <a:r>
              <a:rPr lang="en-US" dirty="0"/>
              <a:t>VM, VMSS, Azure Functions, Batch, Kubernetes</a:t>
            </a:r>
          </a:p>
          <a:p>
            <a:r>
              <a:rPr lang="en-US" dirty="0"/>
              <a:t>Questions:</a:t>
            </a:r>
          </a:p>
          <a:p>
            <a:pPr lvl="1"/>
            <a:r>
              <a:rPr lang="en-US" dirty="0"/>
              <a:t>Will the system run in containers and/or Kubernetes?</a:t>
            </a:r>
          </a:p>
          <a:p>
            <a:pPr lvl="1"/>
            <a:r>
              <a:rPr lang="en-US" dirty="0"/>
              <a:t>What are the application bottlenecks? (CPU, Memory, etc.)</a:t>
            </a:r>
          </a:p>
          <a:p>
            <a:pPr lvl="1"/>
            <a:r>
              <a:rPr lang="en-US" dirty="0"/>
              <a:t>What are the solution's scaling requirements? (Scale up specific microservice as part of "follow-the-sun" model)</a:t>
            </a:r>
          </a:p>
          <a:p>
            <a:pPr lvl="1"/>
            <a:r>
              <a:rPr lang="en-US" dirty="0"/>
              <a:t>What should trigger a scaling event? (CPU hits 70%)</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
        <p:nvSpPr>
          <p:cNvPr id="12" name="Slide Image Placeholder 11">
            <a:extLst>
              <a:ext uri="{FF2B5EF4-FFF2-40B4-BE49-F238E27FC236}">
                <a16:creationId xmlns:a16="http://schemas.microsoft.com/office/drawing/2014/main" id="{5EDF2687-6102-43AA-8754-187DE6C5D266}"/>
              </a:ext>
            </a:extLst>
          </p:cNvPr>
          <p:cNvSpPr>
            <a:spLocks noGrp="1" noRot="1" noChangeAspect="1"/>
          </p:cNvSpPr>
          <p:nvPr>
            <p:ph type="sldImg"/>
          </p:nvPr>
        </p:nvSpPr>
        <p:spPr/>
      </p:sp>
    </p:spTree>
    <p:extLst>
      <p:ext uri="{BB962C8B-B14F-4D97-AF65-F5344CB8AC3E}">
        <p14:creationId xmlns:p14="http://schemas.microsoft.com/office/powerpoint/2010/main" val="394077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1516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Who is responsible for your VM? Microsoft or the customer? </a:t>
            </a:r>
          </a:p>
          <a:p>
            <a:r>
              <a:rPr lang="en-US" dirty="0"/>
              <a:t>  https://learn.microsoft.com/azure/security/fundamentals/shared-responsibility</a:t>
            </a:r>
          </a:p>
          <a:p>
            <a:r>
              <a:rPr lang="en-US" dirty="0"/>
              <a:t>I need to run a database. Which VM size should I use? </a:t>
            </a:r>
          </a:p>
          <a:p>
            <a:r>
              <a:rPr lang="en-US" dirty="0"/>
              <a:t>  https://learn.microsoft.com/azure/virtual-machines/sizes</a:t>
            </a:r>
          </a:p>
          <a:p>
            <a:r>
              <a:rPr lang="en-US" dirty="0"/>
              <a:t>Managed disks versus unmanaged disks?</a:t>
            </a:r>
          </a:p>
          <a:p>
            <a:r>
              <a:rPr lang="en-US" dirty="0"/>
              <a:t>  https://learn.microsoft.com/azure/virtual-machines/managed-disks-overview</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
        <p:nvSpPr>
          <p:cNvPr id="9" name="Slide Image Placeholder 8">
            <a:extLst>
              <a:ext uri="{FF2B5EF4-FFF2-40B4-BE49-F238E27FC236}">
                <a16:creationId xmlns:a16="http://schemas.microsoft.com/office/drawing/2014/main" id="{3B304299-524A-5B4D-2DD8-A7475214EC16}"/>
              </a:ext>
            </a:extLst>
          </p:cNvPr>
          <p:cNvSpPr>
            <a:spLocks noGrp="1" noRot="1" noChangeAspect="1"/>
          </p:cNvSpPr>
          <p:nvPr>
            <p:ph type="sldImg"/>
          </p:nvPr>
        </p:nvSpPr>
        <p:spPr/>
      </p:sp>
    </p:spTree>
    <p:extLst>
      <p:ext uri="{BB962C8B-B14F-4D97-AF65-F5344CB8AC3E}">
        <p14:creationId xmlns:p14="http://schemas.microsoft.com/office/powerpoint/2010/main" val="235119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Virtual machines in Azure</a:t>
            </a:r>
          </a:p>
          <a:p>
            <a:r>
              <a:rPr lang="en-US" dirty="0"/>
              <a:t>https://learn.microsoft.com/azure/virtual-machines/overview</a:t>
            </a:r>
          </a:p>
          <a:p>
            <a:endParaRPr lang="en-US" dirty="0"/>
          </a:p>
          <a:p>
            <a:r>
              <a:rPr lang="en-US" dirty="0"/>
              <a:t>Discussion: Just as important as knowing when to use virtual machines is when not use virtual machines. For example, licensing restrictions, specialty hardware, and time synchronization issues.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
        <p:nvSpPr>
          <p:cNvPr id="9" name="Slide Image Placeholder 8">
            <a:extLst>
              <a:ext uri="{FF2B5EF4-FFF2-40B4-BE49-F238E27FC236}">
                <a16:creationId xmlns:a16="http://schemas.microsoft.com/office/drawing/2014/main" id="{CB234B56-87D6-206F-74C1-B554E1CE4DE8}"/>
              </a:ext>
            </a:extLst>
          </p:cNvPr>
          <p:cNvSpPr>
            <a:spLocks noGrp="1" noRot="1" noChangeAspect="1"/>
          </p:cNvSpPr>
          <p:nvPr>
            <p:ph type="sldImg"/>
          </p:nvPr>
        </p:nvSpPr>
        <p:spPr/>
      </p:sp>
    </p:spTree>
    <p:extLst>
      <p:ext uri="{BB962C8B-B14F-4D97-AF65-F5344CB8AC3E}">
        <p14:creationId xmlns:p14="http://schemas.microsoft.com/office/powerpoint/2010/main" val="215868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Aft>
                <a:spcPts val="0"/>
              </a:spcAft>
            </a:pPr>
            <a:r>
              <a:rPr lang="en-US" dirty="0"/>
              <a:t>This is just to highlight how large the responsibilities are when using VMs versus other more cloud native solutions.</a:t>
            </a:r>
          </a:p>
          <a:p>
            <a:pPr>
              <a:spcAft>
                <a:spcPts val="0"/>
              </a:spcAft>
            </a:pPr>
            <a:endParaRPr lang="en-US" dirty="0"/>
          </a:p>
          <a:p>
            <a:pPr>
              <a:spcAft>
                <a:spcPts val="0"/>
              </a:spcAft>
            </a:pPr>
            <a:r>
              <a:rPr lang="en-US" dirty="0"/>
              <a:t>Azure Well-Architected Framework perspective on Virtual Machines and scale sets</a:t>
            </a:r>
          </a:p>
          <a:p>
            <a:pPr>
              <a:spcAft>
                <a:spcPts val="0"/>
              </a:spcAft>
            </a:pPr>
            <a:r>
              <a:rPr lang="en-US" dirty="0"/>
              <a:t>https://learn.microsoft.com/azure/well-architected/service-guides/virtual-machines</a:t>
            </a:r>
          </a:p>
          <a:p>
            <a:pPr>
              <a:spcAft>
                <a:spcPts val="0"/>
              </a:spcAft>
            </a:pP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
        <p:nvSpPr>
          <p:cNvPr id="9" name="Slide Image Placeholder 8">
            <a:extLst>
              <a:ext uri="{FF2B5EF4-FFF2-40B4-BE49-F238E27FC236}">
                <a16:creationId xmlns:a16="http://schemas.microsoft.com/office/drawing/2014/main" id="{D8D45CF2-6C3E-4B50-391D-C8FCB9625319}"/>
              </a:ext>
            </a:extLst>
          </p:cNvPr>
          <p:cNvSpPr>
            <a:spLocks noGrp="1" noRot="1" noChangeAspect="1"/>
          </p:cNvSpPr>
          <p:nvPr>
            <p:ph type="sldImg"/>
          </p:nvPr>
        </p:nvSpPr>
        <p:spPr/>
      </p:sp>
    </p:spTree>
    <p:extLst>
      <p:ext uri="{BB962C8B-B14F-4D97-AF65-F5344CB8AC3E}">
        <p14:creationId xmlns:p14="http://schemas.microsoft.com/office/powerpoint/2010/main" val="1229497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Tree>
    <p:extLst>
      <p:ext uri="{BB962C8B-B14F-4D97-AF65-F5344CB8AC3E}">
        <p14:creationId xmlns:p14="http://schemas.microsoft.com/office/powerpoint/2010/main" val="32333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271169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123348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92799"/>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D9F1C3CC-35A7-CE4B-244F-244B09F54105}"/>
              </a:ext>
            </a:extLst>
          </p:cNvPr>
          <p:cNvSpPr txBox="1"/>
          <p:nvPr userDrawn="1"/>
        </p:nvSpPr>
        <p:spPr>
          <a:xfrm>
            <a:off x="3796817" y="1812588"/>
            <a:ext cx="6094562"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Reference modules</a:t>
            </a:r>
            <a:endParaRPr lang="en-US" b="1" dirty="0"/>
          </a:p>
        </p:txBody>
      </p:sp>
    </p:spTree>
    <p:extLst>
      <p:ext uri="{BB962C8B-B14F-4D97-AF65-F5344CB8AC3E}">
        <p14:creationId xmlns:p14="http://schemas.microsoft.com/office/powerpoint/2010/main" val="334247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9BF9F15C-2181-AF5C-0548-27364DE89EDC}"/>
              </a:ext>
            </a:extLst>
          </p:cNvPr>
          <p:cNvSpPr txBox="1"/>
          <p:nvPr userDrawn="1"/>
        </p:nvSpPr>
        <p:spPr>
          <a:xfrm>
            <a:off x="418643" y="6185134"/>
            <a:ext cx="3794950" cy="464743"/>
          </a:xfrm>
          <a:prstGeom prst="rect">
            <a:avLst/>
          </a:prstGeom>
          <a:noFill/>
        </p:spPr>
        <p:txBody>
          <a:bodyPr wrap="none" lIns="182880" tIns="146304" rIns="182880" bIns="146304" rtlCol="0">
            <a:spAutoFit/>
          </a:bodyPr>
          <a:lstStyle/>
          <a:p>
            <a:pPr defTabSz="914367">
              <a:defRPr/>
            </a:pPr>
            <a:r>
              <a:rPr lang="en-US" sz="1100">
                <a:solidFill>
                  <a:srgbClr val="000000"/>
                </a:solidFill>
              </a:rPr>
              <a:t>© Copyright Microsoft Corporation. All rights reserved.</a:t>
            </a:r>
            <a:endParaRPr lang="en-US" sz="1100" dirty="0">
              <a:solidFill>
                <a:srgbClr val="000000"/>
              </a:solidFill>
            </a:endParaRP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562" r:id="rId4"/>
    <p:sldLayoutId id="2147484680" r:id="rId5"/>
    <p:sldLayoutId id="2147484610" r:id="rId6"/>
    <p:sldLayoutId id="2147484711"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virtual-machines/sizes" TargetMode="Externa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emf"/><Relationship Id="rId7"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hyperlink" Target="https://learn.microsoft.com/en-us/training/modules/intro-to-azure-virtual-machines/" TargetMode="External"/><Relationship Id="rId3" Type="http://schemas.openxmlformats.org/officeDocument/2006/relationships/hyperlink" Target="https://docs.microsoft.com/learn/modules/choose-azure-service-to-integrate-and-automate-business-processes/" TargetMode="External"/><Relationship Id="rId7" Type="http://schemas.openxmlformats.org/officeDocument/2006/relationships/hyperlink" Target="https://docs.microsoft.com/learn/modules/intro-to-azure-kubernetes-servic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docs.microsoft.com/learn/modules/host-a-web-app-with-azure-app-service/" TargetMode="External"/><Relationship Id="rId5" Type="http://schemas.openxmlformats.org/officeDocument/2006/relationships/hyperlink" Target="https://docs.microsoft.com/learn/modules/intro-to-logic-apps/" TargetMode="External"/><Relationship Id="rId10" Type="http://schemas.openxmlformats.org/officeDocument/2006/relationships/hyperlink" Target="https://docs.microsoft.com/learn/modules/create-windows-virtual-machine-in-azure/3-exercise-create-a-vm" TargetMode="External"/><Relationship Id="rId4" Type="http://schemas.openxmlformats.org/officeDocument/2006/relationships/hyperlink" Target="https://docs.microsoft.com/learn/modules/create-serverless-logic-with-azure-functions/" TargetMode="External"/><Relationship Id="rId9" Type="http://schemas.openxmlformats.org/officeDocument/2006/relationships/hyperlink" Target="https://docs.microsoft.com/learn/modules/host-a-web-app-with-azure-app-service/3-exercise-create-a-web-app-in-the-azure-portal?pivots=csharp"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azure/architecture/guide/technology-choices/compute-decision-tre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 </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2D00-4EF3-4F4B-BA78-800EBBAF20F6}"/>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Determine the virtual machine family</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B122A1FB-AE51-4C0D-B95B-D3D4C8B9A5F4}"/>
              </a:ext>
            </a:extLst>
          </p:cNvPr>
          <p:cNvSpPr>
            <a:spLocks noGrp="1"/>
          </p:cNvSpPr>
          <p:nvPr>
            <p:ph type="body" sz="quarter" idx="10"/>
          </p:nvPr>
        </p:nvSpPr>
        <p:spPr>
          <a:xfrm>
            <a:off x="432089" y="992799"/>
            <a:ext cx="11341268" cy="430887"/>
          </a:xfrm>
        </p:spPr>
        <p:txBody>
          <a:bodyPr/>
          <a:lstStyle/>
          <a:p>
            <a:r>
              <a:rPr lang="en-US" dirty="0"/>
              <a:t>The virtual machine size determines pricing</a:t>
            </a:r>
          </a:p>
        </p:txBody>
      </p:sp>
      <p:sp>
        <p:nvSpPr>
          <p:cNvPr id="4" name="TextBox 3">
            <a:extLst>
              <a:ext uri="{FF2B5EF4-FFF2-40B4-BE49-F238E27FC236}">
                <a16:creationId xmlns:a16="http://schemas.microsoft.com/office/drawing/2014/main" id="{944B3828-5743-478D-B934-EA0FA6791176}"/>
              </a:ext>
            </a:extLst>
          </p:cNvPr>
          <p:cNvSpPr txBox="1"/>
          <p:nvPr/>
        </p:nvSpPr>
        <p:spPr>
          <a:xfrm>
            <a:off x="1578202" y="2055627"/>
            <a:ext cx="3657218" cy="1011128"/>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General purpose</a:t>
            </a:r>
            <a:endParaRPr lang="en-US" sz="2000" b="0" i="0" u="none" strike="noStrike" dirty="0">
              <a:effectLst/>
              <a:latin typeface="Arial" panose="020B0604020202020204" pitchFamily="34" charset="0"/>
            </a:endParaRPr>
          </a:p>
        </p:txBody>
      </p:sp>
      <p:sp>
        <p:nvSpPr>
          <p:cNvPr id="7" name="TextBox 6">
            <a:extLst>
              <a:ext uri="{FF2B5EF4-FFF2-40B4-BE49-F238E27FC236}">
                <a16:creationId xmlns:a16="http://schemas.microsoft.com/office/drawing/2014/main" id="{CB244C07-8147-473A-BFC9-400E4F3724BD}"/>
              </a:ext>
            </a:extLst>
          </p:cNvPr>
          <p:cNvSpPr txBox="1"/>
          <p:nvPr/>
        </p:nvSpPr>
        <p:spPr>
          <a:xfrm>
            <a:off x="1578202" y="3289057"/>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Compute optimized</a:t>
            </a:r>
            <a:endParaRPr lang="en-US" sz="2000" b="0" i="0" u="none" strike="noStrike" dirty="0">
              <a:effectLst/>
              <a:latin typeface="Arial" panose="020B0604020202020204" pitchFamily="34" charset="0"/>
            </a:endParaRPr>
          </a:p>
        </p:txBody>
      </p:sp>
      <p:sp>
        <p:nvSpPr>
          <p:cNvPr id="9" name="TextBox 8">
            <a:extLst>
              <a:ext uri="{FF2B5EF4-FFF2-40B4-BE49-F238E27FC236}">
                <a16:creationId xmlns:a16="http://schemas.microsoft.com/office/drawing/2014/main" id="{E6CDB653-FB1F-4541-9068-9B3277999A0F}"/>
              </a:ext>
            </a:extLst>
          </p:cNvPr>
          <p:cNvSpPr txBox="1"/>
          <p:nvPr/>
        </p:nvSpPr>
        <p:spPr>
          <a:xfrm>
            <a:off x="1578202" y="4524342"/>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Memory optimized</a:t>
            </a:r>
            <a:endParaRPr lang="en-US" sz="2000" b="0" i="0" u="none" strike="noStrike" dirty="0">
              <a:effectLst/>
              <a:latin typeface="Arial" panose="020B0604020202020204" pitchFamily="34" charset="0"/>
            </a:endParaRPr>
          </a:p>
        </p:txBody>
      </p:sp>
      <p:sp>
        <p:nvSpPr>
          <p:cNvPr id="11" name="TextBox 10">
            <a:extLst>
              <a:ext uri="{FF2B5EF4-FFF2-40B4-BE49-F238E27FC236}">
                <a16:creationId xmlns:a16="http://schemas.microsoft.com/office/drawing/2014/main" id="{3B1B52CF-0F99-4269-8003-B9DEE4277CAB}"/>
              </a:ext>
            </a:extLst>
          </p:cNvPr>
          <p:cNvSpPr txBox="1"/>
          <p:nvPr/>
        </p:nvSpPr>
        <p:spPr>
          <a:xfrm>
            <a:off x="6956580" y="2046848"/>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Storage optimized</a:t>
            </a:r>
            <a:endParaRPr lang="en-US" sz="2000" b="0" i="0" u="none" strike="noStrike" dirty="0">
              <a:effectLst/>
              <a:latin typeface="Arial" panose="020B0604020202020204" pitchFamily="34" charset="0"/>
            </a:endParaRPr>
          </a:p>
        </p:txBody>
      </p:sp>
      <p:sp>
        <p:nvSpPr>
          <p:cNvPr id="13" name="TextBox 12">
            <a:extLst>
              <a:ext uri="{FF2B5EF4-FFF2-40B4-BE49-F238E27FC236}">
                <a16:creationId xmlns:a16="http://schemas.microsoft.com/office/drawing/2014/main" id="{02632657-A904-40C8-88C4-2AA918FEA328}"/>
              </a:ext>
            </a:extLst>
          </p:cNvPr>
          <p:cNvSpPr txBox="1"/>
          <p:nvPr/>
        </p:nvSpPr>
        <p:spPr>
          <a:xfrm>
            <a:off x="6956580" y="3281206"/>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GPU</a:t>
            </a:r>
            <a:endParaRPr lang="en-US" sz="2000" b="0" i="0" u="none" strike="noStrike" dirty="0">
              <a:effectLst/>
              <a:latin typeface="Arial" panose="020B0604020202020204" pitchFamily="34" charset="0"/>
            </a:endParaRPr>
          </a:p>
        </p:txBody>
      </p:sp>
      <p:sp>
        <p:nvSpPr>
          <p:cNvPr id="15" name="TextBox 14">
            <a:extLst>
              <a:ext uri="{FF2B5EF4-FFF2-40B4-BE49-F238E27FC236}">
                <a16:creationId xmlns:a16="http://schemas.microsoft.com/office/drawing/2014/main" id="{ACF4A3AF-965E-4EBD-B363-B1E79F1F4053}"/>
              </a:ext>
            </a:extLst>
          </p:cNvPr>
          <p:cNvSpPr txBox="1"/>
          <p:nvPr/>
        </p:nvSpPr>
        <p:spPr>
          <a:xfrm>
            <a:off x="6956580" y="4513876"/>
            <a:ext cx="3657218" cy="1012984"/>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High performance compute</a:t>
            </a:r>
            <a:endParaRPr lang="en-US" sz="2000" b="0" i="0" u="none" strike="noStrike" dirty="0">
              <a:effectLst/>
              <a:latin typeface="Arial" panose="020B0604020202020204" pitchFamily="34" charset="0"/>
            </a:endParaRPr>
          </a:p>
        </p:txBody>
      </p:sp>
      <p:grpSp>
        <p:nvGrpSpPr>
          <p:cNvPr id="57" name="Group 56">
            <a:extLst>
              <a:ext uri="{FF2B5EF4-FFF2-40B4-BE49-F238E27FC236}">
                <a16:creationId xmlns:a16="http://schemas.microsoft.com/office/drawing/2014/main" id="{8CEAEE46-0FD2-46D9-B20D-C2DE1E92B170}"/>
              </a:ext>
              <a:ext uri="{C183D7F6-B498-43B3-948B-1728B52AA6E4}">
                <adec:decorative xmlns:adec="http://schemas.microsoft.com/office/drawing/2017/decorative" val="1"/>
              </a:ext>
            </a:extLst>
          </p:cNvPr>
          <p:cNvGrpSpPr/>
          <p:nvPr/>
        </p:nvGrpSpPr>
        <p:grpSpPr>
          <a:xfrm>
            <a:off x="461938" y="2053939"/>
            <a:ext cx="926707" cy="3446584"/>
            <a:chOff x="461938" y="2053939"/>
            <a:chExt cx="926707" cy="3446584"/>
          </a:xfrm>
        </p:grpSpPr>
        <p:grpSp>
          <p:nvGrpSpPr>
            <p:cNvPr id="14" name="Group 13">
              <a:extLst>
                <a:ext uri="{FF2B5EF4-FFF2-40B4-BE49-F238E27FC236}">
                  <a16:creationId xmlns:a16="http://schemas.microsoft.com/office/drawing/2014/main" id="{47DA811F-7015-4AA0-ABB6-1E3929AB4F84}"/>
                </a:ext>
              </a:extLst>
            </p:cNvPr>
            <p:cNvGrpSpPr/>
            <p:nvPr/>
          </p:nvGrpSpPr>
          <p:grpSpPr>
            <a:xfrm>
              <a:off x="461938" y="2053939"/>
              <a:ext cx="896426" cy="896552"/>
              <a:chOff x="418643" y="1824024"/>
              <a:chExt cx="896426" cy="896552"/>
            </a:xfrm>
          </p:grpSpPr>
          <p:sp>
            <p:nvSpPr>
              <p:cNvPr id="25" name="Freeform 5">
                <a:extLst>
                  <a:ext uri="{FF2B5EF4-FFF2-40B4-BE49-F238E27FC236}">
                    <a16:creationId xmlns:a16="http://schemas.microsoft.com/office/drawing/2014/main" id="{D138B636-59B5-4737-BA66-4124CEEFF0E9}"/>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777E8585-02B0-4D8B-8212-71B4A92CA206}"/>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6" name="Group 5">
              <a:extLst>
                <a:ext uri="{FF2B5EF4-FFF2-40B4-BE49-F238E27FC236}">
                  <a16:creationId xmlns:a16="http://schemas.microsoft.com/office/drawing/2014/main" id="{4B6CCC48-766A-4EBE-B166-A94703BE2DE0}"/>
                </a:ext>
              </a:extLst>
            </p:cNvPr>
            <p:cNvGrpSpPr/>
            <p:nvPr/>
          </p:nvGrpSpPr>
          <p:grpSpPr>
            <a:xfrm>
              <a:off x="492218" y="4603971"/>
              <a:ext cx="896426" cy="896552"/>
              <a:chOff x="5828918" y="2084172"/>
              <a:chExt cx="896426" cy="896552"/>
            </a:xfrm>
          </p:grpSpPr>
          <p:grpSp>
            <p:nvGrpSpPr>
              <p:cNvPr id="30" name="Group 29">
                <a:extLst>
                  <a:ext uri="{FF2B5EF4-FFF2-40B4-BE49-F238E27FC236}">
                    <a16:creationId xmlns:a16="http://schemas.microsoft.com/office/drawing/2014/main" id="{2E9DF466-FA2A-4F3D-BE88-71E6235BD97F}"/>
                  </a:ext>
                </a:extLst>
              </p:cNvPr>
              <p:cNvGrpSpPr/>
              <p:nvPr/>
            </p:nvGrpSpPr>
            <p:grpSpPr>
              <a:xfrm>
                <a:off x="5828918" y="2084172"/>
                <a:ext cx="896426" cy="896552"/>
                <a:chOff x="418643" y="1824024"/>
                <a:chExt cx="896426" cy="896552"/>
              </a:xfrm>
            </p:grpSpPr>
            <p:sp>
              <p:nvSpPr>
                <p:cNvPr id="41" name="Freeform 5">
                  <a:extLst>
                    <a:ext uri="{FF2B5EF4-FFF2-40B4-BE49-F238E27FC236}">
                      <a16:creationId xmlns:a16="http://schemas.microsoft.com/office/drawing/2014/main" id="{4D2F531E-047E-4013-AF97-797EA65BBA4E}"/>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Freeform 6">
                  <a:extLst>
                    <a:ext uri="{FF2B5EF4-FFF2-40B4-BE49-F238E27FC236}">
                      <a16:creationId xmlns:a16="http://schemas.microsoft.com/office/drawing/2014/main" id="{4BB4AEFA-AAA6-4D1B-BDA7-00599C9E7C64}"/>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1" name="Picture 8" descr="\\MAGNUM\Projects\Microsoft\Cloud Power FY12\Design\Icons\PNGs\Cross Platform.png">
                <a:extLst>
                  <a:ext uri="{FF2B5EF4-FFF2-40B4-BE49-F238E27FC236}">
                    <a16:creationId xmlns:a16="http://schemas.microsoft.com/office/drawing/2014/main" id="{A51A8DB5-955B-490A-9A97-6CA4369D23EE}"/>
                  </a:ext>
                </a:extLst>
              </p:cNvPr>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5887432" y="2124967"/>
                <a:ext cx="815174" cy="814962"/>
              </a:xfrm>
              <a:prstGeom prst="rect">
                <a:avLst/>
              </a:prstGeom>
              <a:noFill/>
            </p:spPr>
          </p:pic>
        </p:grpSp>
        <p:grpSp>
          <p:nvGrpSpPr>
            <p:cNvPr id="8" name="Group 7">
              <a:extLst>
                <a:ext uri="{FF2B5EF4-FFF2-40B4-BE49-F238E27FC236}">
                  <a16:creationId xmlns:a16="http://schemas.microsoft.com/office/drawing/2014/main" id="{3FA8CCB6-81C4-4B34-8C77-5AFCE2CB0FAA}"/>
                </a:ext>
              </a:extLst>
            </p:cNvPr>
            <p:cNvGrpSpPr/>
            <p:nvPr/>
          </p:nvGrpSpPr>
          <p:grpSpPr>
            <a:xfrm>
              <a:off x="492219" y="3337733"/>
              <a:ext cx="896426" cy="896552"/>
              <a:chOff x="5860118" y="3819937"/>
              <a:chExt cx="896426" cy="896552"/>
            </a:xfrm>
          </p:grpSpPr>
          <p:grpSp>
            <p:nvGrpSpPr>
              <p:cNvPr id="29" name="Group 28">
                <a:extLst>
                  <a:ext uri="{FF2B5EF4-FFF2-40B4-BE49-F238E27FC236}">
                    <a16:creationId xmlns:a16="http://schemas.microsoft.com/office/drawing/2014/main" id="{3831BE00-3CD9-4B14-B852-B8A7A414A465}"/>
                  </a:ext>
                </a:extLst>
              </p:cNvPr>
              <p:cNvGrpSpPr/>
              <p:nvPr/>
            </p:nvGrpSpPr>
            <p:grpSpPr>
              <a:xfrm>
                <a:off x="5860118" y="3819937"/>
                <a:ext cx="896426" cy="896552"/>
                <a:chOff x="418643" y="1824024"/>
                <a:chExt cx="896426" cy="896552"/>
              </a:xfrm>
            </p:grpSpPr>
            <p:sp>
              <p:nvSpPr>
                <p:cNvPr id="43" name="Freeform 5">
                  <a:extLst>
                    <a:ext uri="{FF2B5EF4-FFF2-40B4-BE49-F238E27FC236}">
                      <a16:creationId xmlns:a16="http://schemas.microsoft.com/office/drawing/2014/main" id="{2D5F97C0-A587-4938-A832-9FCD214272E0}"/>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C808556C-8B95-42F1-8D8A-4E064FED3FF0}"/>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2" name="Picture 31" descr="Icon of a arrow in a circular path with a timer inside the circle">
                <a:extLst>
                  <a:ext uri="{FF2B5EF4-FFF2-40B4-BE49-F238E27FC236}">
                    <a16:creationId xmlns:a16="http://schemas.microsoft.com/office/drawing/2014/main" id="{BF923A06-E9D4-447D-935B-9A7550F38DEA}"/>
                  </a:ext>
                </a:extLst>
              </p:cNvPr>
              <p:cNvPicPr>
                <a:picLocks noChangeAspect="1"/>
              </p:cNvPicPr>
              <p:nvPr/>
            </p:nvPicPr>
            <p:blipFill>
              <a:blip r:embed="rId5"/>
              <a:stretch>
                <a:fillRect/>
              </a:stretch>
            </p:blipFill>
            <p:spPr>
              <a:xfrm>
                <a:off x="6070653" y="4011910"/>
                <a:ext cx="475355" cy="475355"/>
              </a:xfrm>
              <a:prstGeom prst="rect">
                <a:avLst/>
              </a:prstGeom>
            </p:spPr>
          </p:pic>
        </p:grpSp>
        <p:pic>
          <p:nvPicPr>
            <p:cNvPr id="50" name="Picture 49">
              <a:extLst>
                <a:ext uri="{FF2B5EF4-FFF2-40B4-BE49-F238E27FC236}">
                  <a16:creationId xmlns:a16="http://schemas.microsoft.com/office/drawing/2014/main" id="{CDF70712-D0C0-4FC0-B709-4FD9AE62FD20}"/>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674348" y="2235591"/>
              <a:ext cx="456187" cy="519107"/>
            </a:xfrm>
            <a:prstGeom prst="rect">
              <a:avLst/>
            </a:prstGeom>
          </p:spPr>
        </p:pic>
      </p:grpSp>
      <p:grpSp>
        <p:nvGrpSpPr>
          <p:cNvPr id="62" name="Group 61">
            <a:extLst>
              <a:ext uri="{FF2B5EF4-FFF2-40B4-BE49-F238E27FC236}">
                <a16:creationId xmlns:a16="http://schemas.microsoft.com/office/drawing/2014/main" id="{085F3C24-04AC-4153-B464-3383485D7DAB}"/>
              </a:ext>
              <a:ext uri="{C183D7F6-B498-43B3-948B-1728B52AA6E4}">
                <adec:decorative xmlns:adec="http://schemas.microsoft.com/office/drawing/2017/decorative" val="1"/>
              </a:ext>
            </a:extLst>
          </p:cNvPr>
          <p:cNvGrpSpPr/>
          <p:nvPr/>
        </p:nvGrpSpPr>
        <p:grpSpPr>
          <a:xfrm>
            <a:off x="5880718" y="2161591"/>
            <a:ext cx="926888" cy="3365269"/>
            <a:chOff x="5880718" y="2161591"/>
            <a:chExt cx="926888" cy="3365269"/>
          </a:xfrm>
        </p:grpSpPr>
        <p:grpSp>
          <p:nvGrpSpPr>
            <p:cNvPr id="17" name="Group 16">
              <a:extLst>
                <a:ext uri="{FF2B5EF4-FFF2-40B4-BE49-F238E27FC236}">
                  <a16:creationId xmlns:a16="http://schemas.microsoft.com/office/drawing/2014/main" id="{ECCA29AD-B2D5-4314-BD42-ECC70459955E}"/>
                </a:ext>
              </a:extLst>
            </p:cNvPr>
            <p:cNvGrpSpPr/>
            <p:nvPr/>
          </p:nvGrpSpPr>
          <p:grpSpPr>
            <a:xfrm>
              <a:off x="5880718" y="4630308"/>
              <a:ext cx="896426" cy="896552"/>
              <a:chOff x="418643" y="1824024"/>
              <a:chExt cx="896426" cy="896552"/>
            </a:xfrm>
          </p:grpSpPr>
          <p:sp>
            <p:nvSpPr>
              <p:cNvPr id="21" name="Freeform 5">
                <a:extLst>
                  <a:ext uri="{FF2B5EF4-FFF2-40B4-BE49-F238E27FC236}">
                    <a16:creationId xmlns:a16="http://schemas.microsoft.com/office/drawing/2014/main" id="{AB9DA4A3-6993-44F2-B3BD-E02EC5F7FE77}"/>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9D45F83A-1867-4968-97F2-8189B8F4D79B}"/>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16" name="Group 15">
              <a:extLst>
                <a:ext uri="{FF2B5EF4-FFF2-40B4-BE49-F238E27FC236}">
                  <a16:creationId xmlns:a16="http://schemas.microsoft.com/office/drawing/2014/main" id="{057DCE0D-2EDA-475C-8632-726B6C171717}"/>
                </a:ext>
              </a:extLst>
            </p:cNvPr>
            <p:cNvGrpSpPr/>
            <p:nvPr/>
          </p:nvGrpSpPr>
          <p:grpSpPr>
            <a:xfrm>
              <a:off x="5880718" y="3405488"/>
              <a:ext cx="896426" cy="896552"/>
              <a:chOff x="418643" y="1824024"/>
              <a:chExt cx="896426" cy="896552"/>
            </a:xfrm>
          </p:grpSpPr>
          <p:sp>
            <p:nvSpPr>
              <p:cNvPr id="23" name="Freeform 5">
                <a:extLst>
                  <a:ext uri="{FF2B5EF4-FFF2-40B4-BE49-F238E27FC236}">
                    <a16:creationId xmlns:a16="http://schemas.microsoft.com/office/drawing/2014/main" id="{BF379F94-FDC2-4F49-9764-4767C72EA654}"/>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6">
                <a:extLst>
                  <a:ext uri="{FF2B5EF4-FFF2-40B4-BE49-F238E27FC236}">
                    <a16:creationId xmlns:a16="http://schemas.microsoft.com/office/drawing/2014/main" id="{9EBC47CC-CC5D-46F8-B379-EC660B14BDB8}"/>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47" name="Group 46">
              <a:extLst>
                <a:ext uri="{FF2B5EF4-FFF2-40B4-BE49-F238E27FC236}">
                  <a16:creationId xmlns:a16="http://schemas.microsoft.com/office/drawing/2014/main" id="{737510BE-E0C6-45EA-AB2E-5FE6B757B6AA}"/>
                </a:ext>
              </a:extLst>
            </p:cNvPr>
            <p:cNvGrpSpPr/>
            <p:nvPr/>
          </p:nvGrpSpPr>
          <p:grpSpPr>
            <a:xfrm>
              <a:off x="5911180" y="2161591"/>
              <a:ext cx="896426" cy="896552"/>
              <a:chOff x="8271608" y="927233"/>
              <a:chExt cx="896426" cy="896552"/>
            </a:xfrm>
          </p:grpSpPr>
          <p:grpSp>
            <p:nvGrpSpPr>
              <p:cNvPr id="28" name="Group 27">
                <a:extLst>
                  <a:ext uri="{FF2B5EF4-FFF2-40B4-BE49-F238E27FC236}">
                    <a16:creationId xmlns:a16="http://schemas.microsoft.com/office/drawing/2014/main" id="{31F349CA-7ED8-4F5B-B048-14DAFC72AA63}"/>
                  </a:ext>
                </a:extLst>
              </p:cNvPr>
              <p:cNvGrpSpPr/>
              <p:nvPr/>
            </p:nvGrpSpPr>
            <p:grpSpPr>
              <a:xfrm>
                <a:off x="8271608" y="927233"/>
                <a:ext cx="896426" cy="896552"/>
                <a:chOff x="418643" y="1824024"/>
                <a:chExt cx="896426" cy="896552"/>
              </a:xfrm>
            </p:grpSpPr>
            <p:sp>
              <p:nvSpPr>
                <p:cNvPr id="45" name="Freeform 5">
                  <a:extLst>
                    <a:ext uri="{FF2B5EF4-FFF2-40B4-BE49-F238E27FC236}">
                      <a16:creationId xmlns:a16="http://schemas.microsoft.com/office/drawing/2014/main" id="{D81E1641-FB06-4901-9950-CE5E1B96E69D}"/>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3ED9CBE0-61D4-4D94-9534-E76FC9E6FB6A}"/>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3" name="Group 32">
                <a:extLst>
                  <a:ext uri="{FF2B5EF4-FFF2-40B4-BE49-F238E27FC236}">
                    <a16:creationId xmlns:a16="http://schemas.microsoft.com/office/drawing/2014/main" id="{90555A2E-65C4-43B9-B6B3-56AEA687E04D}"/>
                  </a:ext>
                </a:extLst>
              </p:cNvPr>
              <p:cNvGrpSpPr/>
              <p:nvPr/>
            </p:nvGrpSpPr>
            <p:grpSpPr bwMode="black">
              <a:xfrm>
                <a:off x="8485316" y="1117097"/>
                <a:ext cx="469009" cy="527741"/>
                <a:chOff x="1752600" y="4267200"/>
                <a:chExt cx="1157286" cy="1302545"/>
              </a:xfrm>
              <a:solidFill>
                <a:schemeClr val="tx1"/>
              </a:solidFill>
            </p:grpSpPr>
            <p:sp>
              <p:nvSpPr>
                <p:cNvPr id="34" name="Freeform 219">
                  <a:extLst>
                    <a:ext uri="{FF2B5EF4-FFF2-40B4-BE49-F238E27FC236}">
                      <a16:creationId xmlns:a16="http://schemas.microsoft.com/office/drawing/2014/main" id="{5E30464F-55A1-4D7C-80FF-04A51CA337F8}"/>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5" name="Freeform 220">
                  <a:extLst>
                    <a:ext uri="{FF2B5EF4-FFF2-40B4-BE49-F238E27FC236}">
                      <a16:creationId xmlns:a16="http://schemas.microsoft.com/office/drawing/2014/main" id="{D40369E7-3FF4-4B73-A70D-AC7D7D70C920}"/>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6" name="Freeform 221">
                  <a:extLst>
                    <a:ext uri="{FF2B5EF4-FFF2-40B4-BE49-F238E27FC236}">
                      <a16:creationId xmlns:a16="http://schemas.microsoft.com/office/drawing/2014/main" id="{20FC5418-288E-41C4-B737-32E1EE6781F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7" name="Freeform 222">
                  <a:extLst>
                    <a:ext uri="{FF2B5EF4-FFF2-40B4-BE49-F238E27FC236}">
                      <a16:creationId xmlns:a16="http://schemas.microsoft.com/office/drawing/2014/main" id="{3FE3EC56-C4EC-49E9-8400-6557509B772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8" name="Freeform 223">
                  <a:extLst>
                    <a:ext uri="{FF2B5EF4-FFF2-40B4-BE49-F238E27FC236}">
                      <a16:creationId xmlns:a16="http://schemas.microsoft.com/office/drawing/2014/main" id="{FD84FD86-75AC-44E4-A72E-F694D80652D7}"/>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9" name="Freeform 224">
                  <a:extLst>
                    <a:ext uri="{FF2B5EF4-FFF2-40B4-BE49-F238E27FC236}">
                      <a16:creationId xmlns:a16="http://schemas.microsoft.com/office/drawing/2014/main" id="{9707CBD4-B0B7-4186-99EF-7CE2B720C018}"/>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40" name="Freeform 225">
                  <a:extLst>
                    <a:ext uri="{FF2B5EF4-FFF2-40B4-BE49-F238E27FC236}">
                      <a16:creationId xmlns:a16="http://schemas.microsoft.com/office/drawing/2014/main" id="{3D6C53E7-D512-4D99-97EA-5EAE098C905B}"/>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grpSp>
        </p:grpSp>
        <p:sp>
          <p:nvSpPr>
            <p:cNvPr id="54" name="Freeform 84">
              <a:extLst>
                <a:ext uri="{FF2B5EF4-FFF2-40B4-BE49-F238E27FC236}">
                  <a16:creationId xmlns:a16="http://schemas.microsoft.com/office/drawing/2014/main" id="{2B1171D6-2AFC-46C1-AEA9-85739DDEA172}"/>
                </a:ext>
              </a:extLst>
            </p:cNvPr>
            <p:cNvSpPr>
              <a:spLocks noEditPoints="1"/>
            </p:cNvSpPr>
            <p:nvPr/>
          </p:nvSpPr>
          <p:spPr bwMode="black">
            <a:xfrm>
              <a:off x="6139828" y="4843284"/>
              <a:ext cx="398211" cy="4760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w="19050">
              <a:solidFill>
                <a:schemeClr val="tx2">
                  <a:lumMod val="50000"/>
                </a:schemeClr>
              </a:solidFill>
            </a:ln>
          </p:spPr>
          <p:txBody>
            <a:bodyPr vert="horz" wrap="square" lIns="109740" tIns="54871" rIns="109740" bIns="54871" numCol="1" anchor="t" anchorCtr="0" compatLnSpc="1">
              <a:prstTxWarp prst="textNoShape">
                <a:avLst/>
              </a:prstTxWarp>
            </a:bodyPr>
            <a:lstStyle/>
            <a:p>
              <a:endParaRPr lang="en-US" sz="1400" dirty="0">
                <a:solidFill>
                  <a:srgbClr val="595959"/>
                </a:solidFill>
              </a:endParaRPr>
            </a:p>
          </p:txBody>
        </p:sp>
        <p:pic>
          <p:nvPicPr>
            <p:cNvPr id="61" name="Picture 60">
              <a:extLst>
                <a:ext uri="{FF2B5EF4-FFF2-40B4-BE49-F238E27FC236}">
                  <a16:creationId xmlns:a16="http://schemas.microsoft.com/office/drawing/2014/main" id="{413B6849-B3B3-4D03-90E2-4521E5BB7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800" y="3608644"/>
              <a:ext cx="543185" cy="473657"/>
            </a:xfrm>
            <a:prstGeom prst="rect">
              <a:avLst/>
            </a:prstGeom>
          </p:spPr>
        </p:pic>
      </p:grpSp>
    </p:spTree>
    <p:extLst>
      <p:ext uri="{BB962C8B-B14F-4D97-AF65-F5344CB8AC3E}">
        <p14:creationId xmlns:p14="http://schemas.microsoft.com/office/powerpoint/2010/main" val="147927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a:xfrm>
            <a:off x="418642" y="440494"/>
            <a:ext cx="11773357" cy="680196"/>
          </a:xfrm>
        </p:spPr>
        <p:txBody>
          <a:bodyPr/>
          <a:lstStyle/>
          <a:p>
            <a:r>
              <a:rPr lang="en-US" dirty="0">
                <a:cs typeface="Segoe UI"/>
              </a:rPr>
              <a:t>Virtual machines scale sets – whiteboard and discussion (notes)</a:t>
            </a:r>
          </a:p>
        </p:txBody>
      </p:sp>
      <p:pic>
        <p:nvPicPr>
          <p:cNvPr id="1026" name="Picture 2" descr="Proposed whiteboard diagram. ">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srcRect/>
          <a:stretch/>
        </p:blipFill>
        <p:spPr bwMode="auto">
          <a:xfrm>
            <a:off x="1496406" y="1370836"/>
            <a:ext cx="9199188" cy="47034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407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When to select virtual machine scale sets </a:t>
            </a:r>
          </a:p>
        </p:txBody>
      </p:sp>
      <p:sp>
        <p:nvSpPr>
          <p:cNvPr id="2" name="Text Placeholder 1">
            <a:extLst>
              <a:ext uri="{FF2B5EF4-FFF2-40B4-BE49-F238E27FC236}">
                <a16:creationId xmlns:a16="http://schemas.microsoft.com/office/drawing/2014/main" id="{1B4C44AE-D6D0-499A-816F-245F4942DD93}"/>
              </a:ext>
            </a:extLst>
          </p:cNvPr>
          <p:cNvSpPr>
            <a:spLocks noGrp="1"/>
          </p:cNvSpPr>
          <p:nvPr>
            <p:ph type="body" sz="quarter" idx="10"/>
          </p:nvPr>
        </p:nvSpPr>
        <p:spPr>
          <a:xfrm>
            <a:off x="432089" y="1083334"/>
            <a:ext cx="11341268" cy="769441"/>
          </a:xfrm>
        </p:spPr>
        <p:txBody>
          <a:bodyPr/>
          <a:lstStyle/>
          <a:p>
            <a:r>
              <a:rPr lang="en-US" dirty="0"/>
              <a:t>Scale sets are built from virtual machines. With scale sets, the management and automation layers are provided to run and scale your applications. </a:t>
            </a:r>
          </a:p>
        </p:txBody>
      </p:sp>
      <p:graphicFrame>
        <p:nvGraphicFramePr>
          <p:cNvPr id="3" name="Table 12">
            <a:extLst>
              <a:ext uri="{FF2B5EF4-FFF2-40B4-BE49-F238E27FC236}">
                <a16:creationId xmlns:a16="http://schemas.microsoft.com/office/drawing/2014/main" id="{B1EC277A-8AC8-4D22-BAAF-A379CF5BDD33}"/>
              </a:ext>
            </a:extLst>
          </p:cNvPr>
          <p:cNvGraphicFramePr>
            <a:graphicFrameLocks noGrp="1"/>
          </p:cNvGraphicFramePr>
          <p:nvPr>
            <p:extLst>
              <p:ext uri="{D42A27DB-BD31-4B8C-83A1-F6EECF244321}">
                <p14:modId xmlns:p14="http://schemas.microsoft.com/office/powerpoint/2010/main" val="3675373467"/>
              </p:ext>
            </p:extLst>
          </p:nvPr>
        </p:nvGraphicFramePr>
        <p:xfrm>
          <a:off x="418643" y="2328439"/>
          <a:ext cx="11341267" cy="3260880"/>
        </p:xfrm>
        <a:graphic>
          <a:graphicData uri="http://schemas.openxmlformats.org/drawingml/2006/table">
            <a:tbl>
              <a:tblPr firstRow="1" bandRow="1">
                <a:tableStyleId>{5C22544A-7EE6-4342-B048-85BDC9FD1C3A}</a:tableStyleId>
              </a:tblPr>
              <a:tblGrid>
                <a:gridCol w="3063859">
                  <a:extLst>
                    <a:ext uri="{9D8B030D-6E8A-4147-A177-3AD203B41FA5}">
                      <a16:colId xmlns:a16="http://schemas.microsoft.com/office/drawing/2014/main" val="3419358315"/>
                    </a:ext>
                  </a:extLst>
                </a:gridCol>
                <a:gridCol w="4124528">
                  <a:extLst>
                    <a:ext uri="{9D8B030D-6E8A-4147-A177-3AD203B41FA5}">
                      <a16:colId xmlns:a16="http://schemas.microsoft.com/office/drawing/2014/main" val="2428792440"/>
                    </a:ext>
                  </a:extLst>
                </a:gridCol>
                <a:gridCol w="4152880">
                  <a:extLst>
                    <a:ext uri="{9D8B030D-6E8A-4147-A177-3AD203B41FA5}">
                      <a16:colId xmlns:a16="http://schemas.microsoft.com/office/drawing/2014/main" val="1177160537"/>
                    </a:ext>
                  </a:extLst>
                </a:gridCol>
              </a:tblGrid>
              <a:tr h="468000">
                <a:tc>
                  <a:txBody>
                    <a:bodyPr/>
                    <a:lstStyle/>
                    <a:p>
                      <a:r>
                        <a:rPr lang="en-US" sz="1800" dirty="0">
                          <a:solidFill>
                            <a:schemeClr val="tx1"/>
                          </a:solidFill>
                          <a:latin typeface="+mj-lt"/>
                        </a:rPr>
                        <a:t>Scenario</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Group of virtual machines</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Virtual machine scale sets*</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396000">
                <a:tc>
                  <a:txBody>
                    <a:bodyPr/>
                    <a:lstStyle/>
                    <a:p>
                      <a:r>
                        <a:rPr lang="en-US" sz="1600" dirty="0">
                          <a:solidFill>
                            <a:schemeClr val="tx1"/>
                          </a:solidFill>
                          <a:latin typeface="+mj-lt"/>
                        </a:rPr>
                        <a:t>You need to add VM instances for changing workload</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process to create, configure, and ensure compliance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Automatically create from central configuration</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to balance and distribute workloads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process to create and configure Azure load balancer or Application Gateway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Can automatically create and integrate with Azure load balancer or Application Gateway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high availability and redundancy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Manually create Availability Set or distribute and track VMs across Availability Zones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Automatic distribution of VM instances across Availability Zone (when zones are selected) and Availability Set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to monitor and then scale virtual machines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monitoring and Azure Automation</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err="1">
                          <a:solidFill>
                            <a:schemeClr val="tx1"/>
                          </a:solidFill>
                        </a:rPr>
                        <a:t>Autoscale</a:t>
                      </a:r>
                      <a:r>
                        <a:rPr lang="en-US" sz="1600" dirty="0">
                          <a:solidFill>
                            <a:schemeClr val="tx1"/>
                          </a:solidFill>
                        </a:rPr>
                        <a:t> based on host metrics, in-guest metrics, Application Insights, or schedule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333241"/>
                  </a:ext>
                </a:extLst>
              </a:tr>
            </a:tbl>
          </a:graphicData>
        </a:graphic>
      </p:graphicFrame>
      <p:sp>
        <p:nvSpPr>
          <p:cNvPr id="6" name="TextBox 5">
            <a:extLst>
              <a:ext uri="{FF2B5EF4-FFF2-40B4-BE49-F238E27FC236}">
                <a16:creationId xmlns:a16="http://schemas.microsoft.com/office/drawing/2014/main" id="{8CAC69B0-31FA-4E52-8F6E-76439919128F}"/>
              </a:ext>
            </a:extLst>
          </p:cNvPr>
          <p:cNvSpPr txBox="1"/>
          <p:nvPr/>
        </p:nvSpPr>
        <p:spPr>
          <a:xfrm>
            <a:off x="418643" y="5774666"/>
            <a:ext cx="6271708" cy="363946"/>
          </a:xfrm>
          <a:prstGeom prst="rect">
            <a:avLst/>
          </a:prstGeom>
          <a:noFill/>
        </p:spPr>
        <p:txBody>
          <a:bodyPr wrap="square">
            <a:spAutoFit/>
          </a:bodyPr>
          <a:lstStyle/>
          <a:p>
            <a:r>
              <a:rPr lang="en-US" dirty="0">
                <a:solidFill>
                  <a:schemeClr val="tx1"/>
                </a:solidFill>
              </a:rPr>
              <a:t>* Ensure application supports VMSS</a:t>
            </a:r>
          </a:p>
        </p:txBody>
      </p:sp>
    </p:spTree>
    <p:extLst>
      <p:ext uri="{BB962C8B-B14F-4D97-AF65-F5344CB8AC3E}">
        <p14:creationId xmlns:p14="http://schemas.microsoft.com/office/powerpoint/2010/main" val="1833301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063DA8-D74E-4336-A1CD-579FFB4D7437}"/>
              </a:ext>
            </a:extLst>
          </p:cNvPr>
          <p:cNvSpPr>
            <a:spLocks noGrp="1"/>
          </p:cNvSpPr>
          <p:nvPr>
            <p:ph type="title"/>
          </p:nvPr>
        </p:nvSpPr>
        <p:spPr/>
        <p:txBody>
          <a:bodyPr/>
          <a:lstStyle/>
          <a:p>
            <a:r>
              <a:rPr lang="en-US" dirty="0"/>
              <a:t>Design for Azure Batch solutions</a:t>
            </a:r>
          </a:p>
        </p:txBody>
      </p:sp>
    </p:spTree>
    <p:extLst>
      <p:ext uri="{BB962C8B-B14F-4D97-AF65-F5344CB8AC3E}">
        <p14:creationId xmlns:p14="http://schemas.microsoft.com/office/powerpoint/2010/main" val="317014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Batch</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1800" y="992188"/>
            <a:ext cx="11341100" cy="431800"/>
          </a:xfrm>
          <a:noFill/>
        </p:spPr>
        <p:txBody>
          <a:bodyPr lIns="0" tIns="0" rIns="0" bIns="0"/>
          <a:lstStyle/>
          <a:p>
            <a:r>
              <a:rPr lang="en-US" dirty="0"/>
              <a:t>Azure Batch enables large-scale parallel and HPC batch jobs</a:t>
            </a:r>
          </a:p>
        </p:txBody>
      </p:sp>
      <p:pic>
        <p:nvPicPr>
          <p:cNvPr id="7" name="Picture 6" descr="Flowchart for selecting Azure batch">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402496" y="1608294"/>
            <a:ext cx="6805761" cy="2784701"/>
          </a:xfrm>
          <a:prstGeom prst="rect">
            <a:avLst/>
          </a:prstGeom>
        </p:spPr>
      </p:pic>
      <p:sp>
        <p:nvSpPr>
          <p:cNvPr id="8" name="TextBox 7">
            <a:extLst>
              <a:ext uri="{FF2B5EF4-FFF2-40B4-BE49-F238E27FC236}">
                <a16:creationId xmlns:a16="http://schemas.microsoft.com/office/drawing/2014/main" id="{723F9D8D-DB73-4B10-907D-75DCB1B5CD6C}"/>
              </a:ext>
            </a:extLst>
          </p:cNvPr>
          <p:cNvSpPr txBox="1"/>
          <p:nvPr/>
        </p:nvSpPr>
        <p:spPr>
          <a:xfrm>
            <a:off x="590955" y="4286669"/>
            <a:ext cx="10690189" cy="193899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latin typeface="+mn-lt"/>
              </a:rPr>
              <a:t>Compute-intensive tasks and dynamically adjust resources for your solution without managing infrastructure</a:t>
            </a:r>
          </a:p>
          <a:p>
            <a:pPr marL="342900" indent="-342900">
              <a:spcAft>
                <a:spcPts val="1200"/>
              </a:spcAft>
              <a:buFont typeface="Arial" panose="020B0604020202020204" pitchFamily="34" charset="0"/>
              <a:buChar char="•"/>
            </a:pPr>
            <a:r>
              <a:rPr lang="en-US" sz="2000" dirty="0">
                <a:latin typeface="+mn-lt"/>
              </a:rPr>
              <a:t>Create and manage jobs in a pool of compute nodes (virtual machines)</a:t>
            </a:r>
          </a:p>
          <a:p>
            <a:pPr marL="342900" indent="-342900">
              <a:spcAft>
                <a:spcPts val="1200"/>
              </a:spcAft>
              <a:buFont typeface="Arial" panose="020B0604020202020204" pitchFamily="34" charset="0"/>
              <a:buChar char="•"/>
            </a:pPr>
            <a:r>
              <a:rPr lang="en-US" sz="2000" dirty="0">
                <a:latin typeface="+mn-lt"/>
              </a:rPr>
              <a:t>Azure Batch can also install the application that you want to run, and schedule jobs to run on the compute nodes</a:t>
            </a:r>
          </a:p>
        </p:txBody>
      </p:sp>
    </p:spTree>
    <p:extLst>
      <p:ext uri="{BB962C8B-B14F-4D97-AF65-F5344CB8AC3E}">
        <p14:creationId xmlns:p14="http://schemas.microsoft.com/office/powerpoint/2010/main" val="13951507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How Azure Batch works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8977" y="1237993"/>
            <a:ext cx="5676900" cy="4616648"/>
          </a:xfrm>
          <a:noFill/>
        </p:spPr>
        <p:txBody>
          <a:bodyPr lIns="0" tIns="0" rIns="0" bIns="0"/>
          <a:lstStyle/>
          <a:p>
            <a:pPr>
              <a:spcAft>
                <a:spcPts val="1200"/>
              </a:spcAft>
            </a:pPr>
            <a:r>
              <a:rPr lang="en-US" sz="2000" dirty="0">
                <a:latin typeface="+mn-lt"/>
              </a:rPr>
              <a:t>Think of the diagram in two parts:</a:t>
            </a:r>
          </a:p>
          <a:p>
            <a:pPr marL="342900" indent="-342900">
              <a:spcAft>
                <a:spcPts val="1200"/>
              </a:spcAft>
              <a:buFont typeface="Arial" panose="020B0604020202020204" pitchFamily="34" charset="0"/>
              <a:buChar char="•"/>
            </a:pPr>
            <a:r>
              <a:rPr lang="en-US" sz="2000" b="1" dirty="0">
                <a:latin typeface="+mn-lt"/>
              </a:rPr>
              <a:t>Your service</a:t>
            </a:r>
            <a:r>
              <a:rPr lang="en-US" sz="2000" dirty="0">
                <a:latin typeface="+mn-lt"/>
              </a:rPr>
              <a:t> that uses Azure as the platform</a:t>
            </a:r>
          </a:p>
          <a:p>
            <a:pPr marL="342900" indent="-342900">
              <a:spcAft>
                <a:spcPts val="1200"/>
              </a:spcAft>
              <a:buFont typeface="Arial" panose="020B0604020202020204" pitchFamily="34" charset="0"/>
              <a:buChar char="•"/>
            </a:pPr>
            <a:r>
              <a:rPr lang="en-US" sz="2000" b="1" dirty="0">
                <a:latin typeface="+mn-lt"/>
              </a:rPr>
              <a:t>Batch as the compute platform behind your service</a:t>
            </a:r>
            <a:r>
              <a:rPr lang="en-US" sz="2000" dirty="0">
                <a:latin typeface="+mn-lt"/>
              </a:rPr>
              <a:t>. Batch uses Azure Storage to fetch applications or data needed to complete a task.</a:t>
            </a:r>
          </a:p>
          <a:p>
            <a:pPr>
              <a:spcAft>
                <a:spcPts val="1200"/>
              </a:spcAft>
            </a:pPr>
            <a:r>
              <a:rPr lang="en-US" sz="2000" dirty="0">
                <a:latin typeface="+mn-lt"/>
              </a:rPr>
              <a:t>Considerations</a:t>
            </a:r>
          </a:p>
          <a:p>
            <a:pPr marL="342900" indent="-342900">
              <a:spcAft>
                <a:spcPts val="1200"/>
              </a:spcAft>
              <a:buFont typeface="Arial" panose="020B0604020202020204" pitchFamily="34" charset="0"/>
              <a:buChar char="•"/>
            </a:pPr>
            <a:r>
              <a:rPr lang="en-US" sz="2000" dirty="0">
                <a:latin typeface="+mn-lt"/>
              </a:rPr>
              <a:t>Pools – dynamically allocate jobs, right size the pools</a:t>
            </a:r>
          </a:p>
          <a:p>
            <a:pPr marL="342900" indent="-342900">
              <a:spcAft>
                <a:spcPts val="1200"/>
              </a:spcAft>
              <a:buFont typeface="Arial" panose="020B0604020202020204" pitchFamily="34" charset="0"/>
              <a:buChar char="•"/>
            </a:pPr>
            <a:r>
              <a:rPr lang="en-US" sz="2000" dirty="0">
                <a:latin typeface="+mn-lt"/>
              </a:rPr>
              <a:t>Nodes – use multiple nodes in the pool, right size the machines</a:t>
            </a:r>
          </a:p>
          <a:p>
            <a:pPr marL="342900" indent="-342900">
              <a:spcAft>
                <a:spcPts val="1200"/>
              </a:spcAft>
              <a:buFont typeface="Arial" panose="020B0604020202020204" pitchFamily="34" charset="0"/>
              <a:buChar char="•"/>
            </a:pPr>
            <a:r>
              <a:rPr lang="en-US" sz="2000" dirty="0">
                <a:latin typeface="+mn-lt"/>
              </a:rPr>
              <a:t>Jobs – uniquely name the jobs,  monitor and log activity</a:t>
            </a:r>
          </a:p>
        </p:txBody>
      </p:sp>
      <p:pic>
        <p:nvPicPr>
          <p:cNvPr id="7" name="Picture 6" descr="Azure Batch uploads, downloads, creates, and monitors task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192435" y="1368283"/>
            <a:ext cx="5672756" cy="4121434"/>
          </a:xfrm>
          <a:prstGeom prst="rect">
            <a:avLst/>
          </a:prstGeom>
        </p:spPr>
      </p:pic>
    </p:spTree>
    <p:extLst>
      <p:ext uri="{BB962C8B-B14F-4D97-AF65-F5344CB8AC3E}">
        <p14:creationId xmlns:p14="http://schemas.microsoft.com/office/powerpoint/2010/main" val="2096922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BA77A-BCA2-4C80-AA47-48D283B494B9}"/>
              </a:ext>
            </a:extLst>
          </p:cNvPr>
          <p:cNvSpPr>
            <a:spLocks noGrp="1"/>
          </p:cNvSpPr>
          <p:nvPr>
            <p:ph type="title"/>
          </p:nvPr>
        </p:nvSpPr>
        <p:spPr/>
        <p:txBody>
          <a:bodyPr/>
          <a:lstStyle/>
          <a:p>
            <a:r>
              <a:rPr lang="en-US" dirty="0"/>
              <a:t>Design for Azure App Services solutions</a:t>
            </a:r>
          </a:p>
        </p:txBody>
      </p:sp>
    </p:spTree>
    <p:extLst>
      <p:ext uri="{BB962C8B-B14F-4D97-AF65-F5344CB8AC3E}">
        <p14:creationId xmlns:p14="http://schemas.microsoft.com/office/powerpoint/2010/main" val="98283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cs typeface="Segoe UI"/>
              </a:rPr>
              <a:t>Azure App Service –whiteboard and discussion (notes)</a:t>
            </a:r>
          </a:p>
        </p:txBody>
      </p:sp>
      <p:pic>
        <p:nvPicPr>
          <p:cNvPr id="1026" name="Picture 2" descr="Proposed whiteboard for the topic. ">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srcRect/>
          <a:stretch/>
        </p:blipFill>
        <p:spPr bwMode="auto">
          <a:xfrm>
            <a:off x="1274232" y="1361192"/>
            <a:ext cx="9946923" cy="48756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394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App Services Web Apps </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432089" y="992799"/>
            <a:ext cx="11341268" cy="430887"/>
          </a:xfrm>
          <a:noFill/>
        </p:spPr>
        <p:txBody>
          <a:bodyPr lIns="0" tIns="0" rIns="0" bIns="0"/>
          <a:lstStyle/>
          <a:p>
            <a:r>
              <a:rPr lang="en-US" dirty="0"/>
              <a:t>Azure App Service is an HTTP-based service that lets you build and host apps</a:t>
            </a:r>
          </a:p>
        </p:txBody>
      </p:sp>
      <p:sp>
        <p:nvSpPr>
          <p:cNvPr id="6" name="TextBox 5">
            <a:extLst>
              <a:ext uri="{FF2B5EF4-FFF2-40B4-BE49-F238E27FC236}">
                <a16:creationId xmlns:a16="http://schemas.microsoft.com/office/drawing/2014/main" id="{0BE12204-896C-49B3-93EF-E505F82B4610}"/>
              </a:ext>
            </a:extLst>
          </p:cNvPr>
          <p:cNvSpPr txBox="1"/>
          <p:nvPr/>
        </p:nvSpPr>
        <p:spPr>
          <a:xfrm>
            <a:off x="295979" y="2074783"/>
            <a:ext cx="5190421"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W</a:t>
            </a:r>
            <a:r>
              <a:rPr lang="en-US" sz="2000" dirty="0">
                <a:latin typeface="+mn-lt"/>
              </a:rPr>
              <a:t>eb apps, background jobs, mobile backends, and RESTful APIs.</a:t>
            </a:r>
          </a:p>
          <a:p>
            <a:pPr marL="342900" indent="-342900">
              <a:spcAft>
                <a:spcPts val="1200"/>
              </a:spcAft>
              <a:buFont typeface="Arial" panose="020B0604020202020204" pitchFamily="34" charset="0"/>
              <a:buChar char="•"/>
            </a:pPr>
            <a:r>
              <a:rPr lang="en-US" sz="2000" dirty="0"/>
              <a:t>U</a:t>
            </a:r>
            <a:r>
              <a:rPr lang="en-US" sz="2000" dirty="0">
                <a:latin typeface="+mn-lt"/>
              </a:rPr>
              <a:t>se the programming language of your choice</a:t>
            </a:r>
          </a:p>
          <a:p>
            <a:pPr marL="342900" indent="-342900">
              <a:spcAft>
                <a:spcPts val="1200"/>
              </a:spcAft>
              <a:buFont typeface="Arial" panose="020B0604020202020204" pitchFamily="34" charset="0"/>
              <a:buChar char="•"/>
            </a:pPr>
            <a:r>
              <a:rPr lang="en-US" sz="2000" dirty="0">
                <a:latin typeface="+mn-lt"/>
              </a:rPr>
              <a:t>Automatic scaling and high availability</a:t>
            </a:r>
          </a:p>
          <a:p>
            <a:pPr marL="342900" indent="-342900">
              <a:spcAft>
                <a:spcPts val="1200"/>
              </a:spcAft>
              <a:buFont typeface="Arial" panose="020B0604020202020204" pitchFamily="34" charset="0"/>
              <a:buChar char="•"/>
            </a:pPr>
            <a:r>
              <a:rPr lang="en-US" sz="2000" dirty="0">
                <a:latin typeface="+mn-lt"/>
              </a:rPr>
              <a:t>App Service enables automated deployments from GitHub, Azure DevOps, or other source control services</a:t>
            </a:r>
            <a:endParaRPr lang="en-US" sz="1800" dirty="0"/>
          </a:p>
        </p:txBody>
      </p:sp>
      <p:pic>
        <p:nvPicPr>
          <p:cNvPr id="10" name="Picture 9" descr="Flowchart to select Azure App Services">
            <a:extLst>
              <a:ext uri="{FF2B5EF4-FFF2-40B4-BE49-F238E27FC236}">
                <a16:creationId xmlns:a16="http://schemas.microsoft.com/office/drawing/2014/main" id="{E10EF9A0-1BFC-4C1D-B7F9-59B91D560D89}"/>
              </a:ext>
            </a:extLst>
          </p:cNvPr>
          <p:cNvPicPr>
            <a:picLocks noChangeAspect="1"/>
          </p:cNvPicPr>
          <p:nvPr/>
        </p:nvPicPr>
        <p:blipFill>
          <a:blip r:embed="rId3"/>
          <a:stretch>
            <a:fillRect/>
          </a:stretch>
        </p:blipFill>
        <p:spPr>
          <a:xfrm>
            <a:off x="5584867" y="2074783"/>
            <a:ext cx="6175044" cy="3116705"/>
          </a:xfrm>
          <a:prstGeom prst="rect">
            <a:avLst/>
          </a:prstGeom>
        </p:spPr>
      </p:pic>
    </p:spTree>
    <p:extLst>
      <p:ext uri="{BB962C8B-B14F-4D97-AF65-F5344CB8AC3E}">
        <p14:creationId xmlns:p14="http://schemas.microsoft.com/office/powerpoint/2010/main" val="12217573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F4AB-4175-4465-8816-AD52BAD7A6C6}"/>
              </a:ext>
            </a:extLst>
          </p:cNvPr>
          <p:cNvSpPr>
            <a:spLocks noGrp="1"/>
          </p:cNvSpPr>
          <p:nvPr>
            <p:ph type="title"/>
          </p:nvPr>
        </p:nvSpPr>
        <p:spPr/>
        <p:txBody>
          <a:bodyPr/>
          <a:lstStyle/>
          <a:p>
            <a:r>
              <a:rPr lang="en-US" dirty="0"/>
              <a:t>Considerations for App Service Web Apps</a:t>
            </a:r>
          </a:p>
        </p:txBody>
      </p:sp>
      <p:sp>
        <p:nvSpPr>
          <p:cNvPr id="5" name="TextBox 4">
            <a:extLst>
              <a:ext uri="{FF2B5EF4-FFF2-40B4-BE49-F238E27FC236}">
                <a16:creationId xmlns:a16="http://schemas.microsoft.com/office/drawing/2014/main" id="{582A38D9-C12E-4CBD-B19A-5B6A29D6E3D7}"/>
              </a:ext>
            </a:extLst>
          </p:cNvPr>
          <p:cNvSpPr txBox="1"/>
          <p:nvPr/>
        </p:nvSpPr>
        <p:spPr>
          <a:xfrm>
            <a:off x="1340373" y="1639441"/>
            <a:ext cx="4748904" cy="1092607"/>
          </a:xfrm>
          <a:prstGeom prst="rect">
            <a:avLst/>
          </a:prstGeom>
          <a:noFill/>
        </p:spPr>
        <p:txBody>
          <a:bodyPr wrap="square">
            <a:spAutoFit/>
          </a:bodyPr>
          <a:lstStyle/>
          <a:p>
            <a:pPr marL="0" lvl="1">
              <a:spcBef>
                <a:spcPts val="600"/>
              </a:spcBef>
              <a:spcAft>
                <a:spcPts val="0"/>
              </a:spcAft>
            </a:pPr>
            <a:r>
              <a:rPr lang="en-US" sz="2000" dirty="0"/>
              <a:t>Determine the appropriate app service plan – determines cost and scaling</a:t>
            </a:r>
          </a:p>
          <a:p>
            <a:pPr marL="0" lvl="1">
              <a:spcBef>
                <a:spcPts val="600"/>
              </a:spcBef>
              <a:spcAft>
                <a:spcPts val="0"/>
              </a:spcAft>
            </a:pPr>
            <a:endParaRPr lang="en-US" sz="2000" dirty="0"/>
          </a:p>
        </p:txBody>
      </p:sp>
      <p:sp>
        <p:nvSpPr>
          <p:cNvPr id="29" name="TextBox 28">
            <a:extLst>
              <a:ext uri="{FF2B5EF4-FFF2-40B4-BE49-F238E27FC236}">
                <a16:creationId xmlns:a16="http://schemas.microsoft.com/office/drawing/2014/main" id="{26E582BD-561E-45A6-B893-1FDAA0EB055F}"/>
              </a:ext>
            </a:extLst>
          </p:cNvPr>
          <p:cNvSpPr txBox="1"/>
          <p:nvPr/>
        </p:nvSpPr>
        <p:spPr>
          <a:xfrm>
            <a:off x="7513048" y="1552929"/>
            <a:ext cx="4748904" cy="707886"/>
          </a:xfrm>
          <a:prstGeom prst="rect">
            <a:avLst/>
          </a:prstGeom>
          <a:noFill/>
        </p:spPr>
        <p:txBody>
          <a:bodyPr wrap="square">
            <a:spAutoFit/>
          </a:bodyPr>
          <a:lstStyle/>
          <a:p>
            <a:pPr marL="0" lvl="1">
              <a:spcBef>
                <a:spcPts val="600"/>
              </a:spcBef>
              <a:spcAft>
                <a:spcPts val="0"/>
              </a:spcAft>
            </a:pPr>
            <a:r>
              <a:rPr lang="en-US" sz="2000" dirty="0"/>
              <a:t>Use built-in authentication and authorization capabilities </a:t>
            </a:r>
          </a:p>
        </p:txBody>
      </p:sp>
      <p:sp>
        <p:nvSpPr>
          <p:cNvPr id="27" name="TextBox 26">
            <a:extLst>
              <a:ext uri="{FF2B5EF4-FFF2-40B4-BE49-F238E27FC236}">
                <a16:creationId xmlns:a16="http://schemas.microsoft.com/office/drawing/2014/main" id="{2913F314-8B49-4157-BA52-631E62171364}"/>
              </a:ext>
            </a:extLst>
          </p:cNvPr>
          <p:cNvSpPr txBox="1"/>
          <p:nvPr/>
        </p:nvSpPr>
        <p:spPr>
          <a:xfrm>
            <a:off x="1365280" y="2897724"/>
            <a:ext cx="4748904" cy="1092607"/>
          </a:xfrm>
          <a:prstGeom prst="rect">
            <a:avLst/>
          </a:prstGeom>
          <a:noFill/>
        </p:spPr>
        <p:txBody>
          <a:bodyPr wrap="square">
            <a:spAutoFit/>
          </a:bodyPr>
          <a:lstStyle/>
          <a:p>
            <a:pPr marL="0" lvl="1">
              <a:spcBef>
                <a:spcPts val="600"/>
              </a:spcBef>
              <a:spcAft>
                <a:spcPts val="0"/>
              </a:spcAft>
            </a:pPr>
            <a:r>
              <a:rPr lang="en-US" sz="2000" dirty="0"/>
              <a:t>Use App Services deployment slots for continuous deployment</a:t>
            </a:r>
          </a:p>
          <a:p>
            <a:pPr marL="0" lvl="1">
              <a:spcBef>
                <a:spcPts val="600"/>
              </a:spcBef>
              <a:spcAft>
                <a:spcPts val="0"/>
              </a:spcAft>
            </a:pPr>
            <a:endParaRPr lang="en-US" sz="2000" dirty="0"/>
          </a:p>
        </p:txBody>
      </p:sp>
      <p:sp>
        <p:nvSpPr>
          <p:cNvPr id="31" name="TextBox 30">
            <a:extLst>
              <a:ext uri="{FF2B5EF4-FFF2-40B4-BE49-F238E27FC236}">
                <a16:creationId xmlns:a16="http://schemas.microsoft.com/office/drawing/2014/main" id="{3602358A-BB83-45EC-BF81-53FA5F85BD07}"/>
              </a:ext>
            </a:extLst>
          </p:cNvPr>
          <p:cNvSpPr txBox="1"/>
          <p:nvPr/>
        </p:nvSpPr>
        <p:spPr>
          <a:xfrm>
            <a:off x="7513048" y="2866663"/>
            <a:ext cx="3790015" cy="707886"/>
          </a:xfrm>
          <a:prstGeom prst="rect">
            <a:avLst/>
          </a:prstGeom>
          <a:noFill/>
        </p:spPr>
        <p:txBody>
          <a:bodyPr wrap="square">
            <a:spAutoFit/>
          </a:bodyPr>
          <a:lstStyle/>
          <a:p>
            <a:r>
              <a:rPr lang="en-US" sz="2000" dirty="0"/>
              <a:t>Build REST-based web apps with the API</a:t>
            </a:r>
          </a:p>
        </p:txBody>
      </p:sp>
      <p:sp>
        <p:nvSpPr>
          <p:cNvPr id="33" name="Text Placeholder 30">
            <a:extLst>
              <a:ext uri="{FF2B5EF4-FFF2-40B4-BE49-F238E27FC236}">
                <a16:creationId xmlns:a16="http://schemas.microsoft.com/office/drawing/2014/main" id="{7977C22B-FFE3-40D0-9641-54CEF272C8F6}"/>
              </a:ext>
            </a:extLst>
          </p:cNvPr>
          <p:cNvSpPr txBox="1">
            <a:spLocks/>
          </p:cNvSpPr>
          <p:nvPr/>
        </p:nvSpPr>
        <p:spPr>
          <a:xfrm>
            <a:off x="1365280" y="4156007"/>
            <a:ext cx="4279125" cy="80021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Use the Mobile Apps to build a back end for iOS and Android apps.</a:t>
            </a:r>
          </a:p>
        </p:txBody>
      </p:sp>
      <p:sp>
        <p:nvSpPr>
          <p:cNvPr id="32" name="Text Placeholder 29">
            <a:extLst>
              <a:ext uri="{FF2B5EF4-FFF2-40B4-BE49-F238E27FC236}">
                <a16:creationId xmlns:a16="http://schemas.microsoft.com/office/drawing/2014/main" id="{E882C32F-A4C7-4EFC-B6FC-C8917290BBCE}"/>
              </a:ext>
            </a:extLst>
          </p:cNvPr>
          <p:cNvSpPr txBox="1">
            <a:spLocks/>
          </p:cNvSpPr>
          <p:nvPr/>
        </p:nvSpPr>
        <p:spPr>
          <a:xfrm>
            <a:off x="7533449" y="3990331"/>
            <a:ext cx="4167480" cy="80021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Use WebJobs to run a program or script</a:t>
            </a:r>
          </a:p>
        </p:txBody>
      </p:sp>
      <p:grpSp>
        <p:nvGrpSpPr>
          <p:cNvPr id="47" name="Group 46">
            <a:extLst>
              <a:ext uri="{FF2B5EF4-FFF2-40B4-BE49-F238E27FC236}">
                <a16:creationId xmlns:a16="http://schemas.microsoft.com/office/drawing/2014/main" id="{6974D09F-D5E5-45AC-B8C8-F7A26227A3E1}"/>
              </a:ext>
              <a:ext uri="{C183D7F6-B498-43B3-948B-1728B52AA6E4}">
                <adec:decorative xmlns:adec="http://schemas.microsoft.com/office/drawing/2017/decorative" val="1"/>
              </a:ext>
            </a:extLst>
          </p:cNvPr>
          <p:cNvGrpSpPr/>
          <p:nvPr/>
        </p:nvGrpSpPr>
        <p:grpSpPr>
          <a:xfrm>
            <a:off x="6466779" y="1477824"/>
            <a:ext cx="897869" cy="3439930"/>
            <a:chOff x="6466779" y="1477824"/>
            <a:chExt cx="897869" cy="3439930"/>
          </a:xfrm>
        </p:grpSpPr>
        <p:grpSp>
          <p:nvGrpSpPr>
            <p:cNvPr id="11" name="Group 10">
              <a:extLst>
                <a:ext uri="{FF2B5EF4-FFF2-40B4-BE49-F238E27FC236}">
                  <a16:creationId xmlns:a16="http://schemas.microsoft.com/office/drawing/2014/main" id="{6711065A-1C4A-4C8A-833A-107C75104CAD}"/>
                </a:ext>
                <a:ext uri="{C183D7F6-B498-43B3-948B-1728B52AA6E4}">
                  <adec:decorative xmlns:adec="http://schemas.microsoft.com/office/drawing/2017/decorative" val="1"/>
                </a:ext>
              </a:extLst>
            </p:cNvPr>
            <p:cNvGrpSpPr/>
            <p:nvPr/>
          </p:nvGrpSpPr>
          <p:grpSpPr>
            <a:xfrm>
              <a:off x="6466781" y="1477824"/>
              <a:ext cx="897867" cy="877815"/>
              <a:chOff x="3031669" y="2473749"/>
              <a:chExt cx="702132" cy="702231"/>
            </a:xfrm>
          </p:grpSpPr>
          <p:grpSp>
            <p:nvGrpSpPr>
              <p:cNvPr id="12" name="Group 11">
                <a:extLst>
                  <a:ext uri="{FF2B5EF4-FFF2-40B4-BE49-F238E27FC236}">
                    <a16:creationId xmlns:a16="http://schemas.microsoft.com/office/drawing/2014/main" id="{6005A13F-2CF8-457D-B6D0-281EE2A2A75F}"/>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14" name="Freeform 5">
                  <a:extLst>
                    <a:ext uri="{FF2B5EF4-FFF2-40B4-BE49-F238E27FC236}">
                      <a16:creationId xmlns:a16="http://schemas.microsoft.com/office/drawing/2014/main" id="{E61BEAD7-24AA-4EAD-9CB5-C403F4E5835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15" name="Freeform 6">
                  <a:extLst>
                    <a:ext uri="{FF2B5EF4-FFF2-40B4-BE49-F238E27FC236}">
                      <a16:creationId xmlns:a16="http://schemas.microsoft.com/office/drawing/2014/main" id="{651FBF90-A927-4651-A41F-B8735745BE7F}"/>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13" name="Picture 12" descr="Icon of a arrow in a circular path with a timer inside the circle">
                <a:extLst>
                  <a:ext uri="{FF2B5EF4-FFF2-40B4-BE49-F238E27FC236}">
                    <a16:creationId xmlns:a16="http://schemas.microsoft.com/office/drawing/2014/main" id="{5FFACEF6-A163-4BFB-A982-03D3412A9508}"/>
                  </a:ext>
                </a:extLst>
              </p:cNvPr>
              <p:cNvPicPr>
                <a:picLocks noChangeAspect="1"/>
              </p:cNvPicPr>
              <p:nvPr/>
            </p:nvPicPr>
            <p:blipFill>
              <a:blip r:embed="rId3"/>
              <a:stretch>
                <a:fillRect/>
              </a:stretch>
            </p:blipFill>
            <p:spPr>
              <a:xfrm>
                <a:off x="3196572" y="2638702"/>
                <a:ext cx="372325" cy="372325"/>
              </a:xfrm>
              <a:prstGeom prst="rect">
                <a:avLst/>
              </a:prstGeom>
            </p:spPr>
          </p:pic>
        </p:grpSp>
        <p:grpSp>
          <p:nvGrpSpPr>
            <p:cNvPr id="21" name="Group 20">
              <a:extLst>
                <a:ext uri="{FF2B5EF4-FFF2-40B4-BE49-F238E27FC236}">
                  <a16:creationId xmlns:a16="http://schemas.microsoft.com/office/drawing/2014/main" id="{42FD934C-6C02-4F91-BF8E-10167D6D36F8}"/>
                </a:ext>
                <a:ext uri="{C183D7F6-B498-43B3-948B-1728B52AA6E4}">
                  <adec:decorative xmlns:adec="http://schemas.microsoft.com/office/drawing/2017/decorative" val="1"/>
                </a:ext>
              </a:extLst>
            </p:cNvPr>
            <p:cNvGrpSpPr/>
            <p:nvPr/>
          </p:nvGrpSpPr>
          <p:grpSpPr>
            <a:xfrm>
              <a:off x="6466779" y="2732048"/>
              <a:ext cx="897867" cy="877815"/>
              <a:chOff x="3031669" y="4181240"/>
              <a:chExt cx="702132" cy="702231"/>
            </a:xfrm>
          </p:grpSpPr>
          <p:grpSp>
            <p:nvGrpSpPr>
              <p:cNvPr id="22" name="Group 21">
                <a:extLst>
                  <a:ext uri="{FF2B5EF4-FFF2-40B4-BE49-F238E27FC236}">
                    <a16:creationId xmlns:a16="http://schemas.microsoft.com/office/drawing/2014/main" id="{E08C190D-15B4-4D5C-A12C-308DDEA7FE98}"/>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4" name="Freeform 5">
                  <a:extLst>
                    <a:ext uri="{FF2B5EF4-FFF2-40B4-BE49-F238E27FC236}">
                      <a16:creationId xmlns:a16="http://schemas.microsoft.com/office/drawing/2014/main" id="{2DBF899F-8EAD-43A0-8777-FC1D4E43E77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5" name="Freeform 6">
                  <a:extLst>
                    <a:ext uri="{FF2B5EF4-FFF2-40B4-BE49-F238E27FC236}">
                      <a16:creationId xmlns:a16="http://schemas.microsoft.com/office/drawing/2014/main" id="{CC19457C-936B-4B40-914B-2DD46407796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23" name="Picture 22" descr="Icon of a bulb">
                <a:extLst>
                  <a:ext uri="{FF2B5EF4-FFF2-40B4-BE49-F238E27FC236}">
                    <a16:creationId xmlns:a16="http://schemas.microsoft.com/office/drawing/2014/main" id="{6ACA7827-139B-401F-A648-A109C5D7090A}"/>
                  </a:ext>
                </a:extLst>
              </p:cNvPr>
              <p:cNvPicPr>
                <a:picLocks noChangeAspect="1"/>
              </p:cNvPicPr>
              <p:nvPr/>
            </p:nvPicPr>
            <p:blipFill>
              <a:blip r:embed="rId4"/>
              <a:stretch>
                <a:fillRect/>
              </a:stretch>
            </p:blipFill>
            <p:spPr>
              <a:xfrm>
                <a:off x="3248883" y="4346193"/>
                <a:ext cx="267705" cy="372325"/>
              </a:xfrm>
              <a:prstGeom prst="rect">
                <a:avLst/>
              </a:prstGeom>
            </p:spPr>
          </p:pic>
        </p:grpSp>
        <p:sp>
          <p:nvSpPr>
            <p:cNvPr id="39" name="Freeform 5">
              <a:extLst>
                <a:ext uri="{FF2B5EF4-FFF2-40B4-BE49-F238E27FC236}">
                  <a16:creationId xmlns:a16="http://schemas.microsoft.com/office/drawing/2014/main" id="{6AE7627D-764F-4605-AF05-DEA68AD6BC67}"/>
                </a:ext>
                <a:ext uri="{C183D7F6-B498-43B3-948B-1728B52AA6E4}">
                  <adec:decorative xmlns:adec="http://schemas.microsoft.com/office/drawing/2017/decorative" val="1"/>
                </a:ext>
              </a:extLst>
            </p:cNvPr>
            <p:cNvSpPr>
              <a:spLocks/>
            </p:cNvSpPr>
            <p:nvPr/>
          </p:nvSpPr>
          <p:spPr bwMode="auto">
            <a:xfrm>
              <a:off x="6466779" y="4039939"/>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41" name="Freeform 6">
              <a:extLst>
                <a:ext uri="{FF2B5EF4-FFF2-40B4-BE49-F238E27FC236}">
                  <a16:creationId xmlns:a16="http://schemas.microsoft.com/office/drawing/2014/main" id="{64101DA5-5F39-4E70-BEE9-29163705E3F3}"/>
                </a:ext>
                <a:ext uri="{C183D7F6-B498-43B3-948B-1728B52AA6E4}">
                  <adec:decorative xmlns:adec="http://schemas.microsoft.com/office/drawing/2017/decorative" val="1"/>
                </a:ext>
              </a:extLst>
            </p:cNvPr>
            <p:cNvSpPr>
              <a:spLocks noEditPoints="1"/>
            </p:cNvSpPr>
            <p:nvPr/>
          </p:nvSpPr>
          <p:spPr bwMode="auto">
            <a:xfrm>
              <a:off x="6539971" y="4117535"/>
              <a:ext cx="774374" cy="75565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pic>
          <p:nvPicPr>
            <p:cNvPr id="43" name="Picture 42">
              <a:extLst>
                <a:ext uri="{FF2B5EF4-FFF2-40B4-BE49-F238E27FC236}">
                  <a16:creationId xmlns:a16="http://schemas.microsoft.com/office/drawing/2014/main" id="{2342252F-7D87-43D8-BC27-AFF85A71ACBA}"/>
                </a:ext>
                <a:ext uri="{C183D7F6-B498-43B3-948B-1728B52AA6E4}">
                  <adec:decorative xmlns:adec="http://schemas.microsoft.com/office/drawing/2017/decorative" val="1"/>
                </a:ext>
              </a:extLst>
            </p:cNvPr>
            <p:cNvPicPr>
              <a:picLocks noChangeAspect="1"/>
            </p:cNvPicPr>
            <p:nvPr/>
          </p:nvPicPr>
          <p:blipFill>
            <a:blip r:embed="rId5">
              <a:duotone>
                <a:prstClr val="black"/>
                <a:schemeClr val="tx2">
                  <a:tint val="45000"/>
                  <a:satMod val="400000"/>
                </a:schemeClr>
              </a:duotone>
            </a:blip>
            <a:stretch>
              <a:fillRect/>
            </a:stretch>
          </p:blipFill>
          <p:spPr>
            <a:xfrm>
              <a:off x="6529252" y="4096380"/>
              <a:ext cx="815286" cy="815286"/>
            </a:xfrm>
            <a:prstGeom prst="rect">
              <a:avLst/>
            </a:prstGeom>
          </p:spPr>
        </p:pic>
      </p:grpSp>
      <p:grpSp>
        <p:nvGrpSpPr>
          <p:cNvPr id="46" name="Group 45">
            <a:extLst>
              <a:ext uri="{FF2B5EF4-FFF2-40B4-BE49-F238E27FC236}">
                <a16:creationId xmlns:a16="http://schemas.microsoft.com/office/drawing/2014/main" id="{63B63F6A-DD44-48D3-8061-A62DEF337924}"/>
              </a:ext>
              <a:ext uri="{C183D7F6-B498-43B3-948B-1728B52AA6E4}">
                <adec:decorative xmlns:adec="http://schemas.microsoft.com/office/drawing/2017/decorative" val="1"/>
              </a:ext>
            </a:extLst>
          </p:cNvPr>
          <p:cNvGrpSpPr/>
          <p:nvPr/>
        </p:nvGrpSpPr>
        <p:grpSpPr>
          <a:xfrm>
            <a:off x="380033" y="1477824"/>
            <a:ext cx="897867" cy="3478402"/>
            <a:chOff x="380033" y="1477824"/>
            <a:chExt cx="897867" cy="3478402"/>
          </a:xfrm>
        </p:grpSpPr>
        <p:grpSp>
          <p:nvGrpSpPr>
            <p:cNvPr id="6" name="Group 5">
              <a:extLst>
                <a:ext uri="{FF2B5EF4-FFF2-40B4-BE49-F238E27FC236}">
                  <a16:creationId xmlns:a16="http://schemas.microsoft.com/office/drawing/2014/main" id="{E39583E4-5245-448C-919D-D25BB8D81E2D}"/>
                </a:ext>
                <a:ext uri="{C183D7F6-B498-43B3-948B-1728B52AA6E4}">
                  <adec:decorative xmlns:adec="http://schemas.microsoft.com/office/drawing/2017/decorative" val="1"/>
                </a:ext>
              </a:extLst>
            </p:cNvPr>
            <p:cNvGrpSpPr/>
            <p:nvPr/>
          </p:nvGrpSpPr>
          <p:grpSpPr>
            <a:xfrm>
              <a:off x="380033" y="1477824"/>
              <a:ext cx="897867" cy="877815"/>
              <a:chOff x="3031669" y="1620003"/>
              <a:chExt cx="702132" cy="702231"/>
            </a:xfrm>
          </p:grpSpPr>
          <p:grpSp>
            <p:nvGrpSpPr>
              <p:cNvPr id="7" name="Group 6">
                <a:extLst>
                  <a:ext uri="{FF2B5EF4-FFF2-40B4-BE49-F238E27FC236}">
                    <a16:creationId xmlns:a16="http://schemas.microsoft.com/office/drawing/2014/main" id="{48A3AD9F-A1B1-4A74-B653-50BFA2A6A407}"/>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9" name="Freeform 5">
                  <a:extLst>
                    <a:ext uri="{FF2B5EF4-FFF2-40B4-BE49-F238E27FC236}">
                      <a16:creationId xmlns:a16="http://schemas.microsoft.com/office/drawing/2014/main" id="{80E81083-7ABC-4B37-B8A7-E6CC87AE4BF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10" name="Freeform 6">
                  <a:extLst>
                    <a:ext uri="{FF2B5EF4-FFF2-40B4-BE49-F238E27FC236}">
                      <a16:creationId xmlns:a16="http://schemas.microsoft.com/office/drawing/2014/main" id="{A423F677-41CA-4DA5-A959-10B30773C60B}"/>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8" name="Picture 7" descr="Icon of three concentric arcs">
                <a:extLst>
                  <a:ext uri="{FF2B5EF4-FFF2-40B4-BE49-F238E27FC236}">
                    <a16:creationId xmlns:a16="http://schemas.microsoft.com/office/drawing/2014/main" id="{7DA58B1E-864B-4C79-8D3B-EEF1E6A470C8}"/>
                  </a:ext>
                </a:extLst>
              </p:cNvPr>
              <p:cNvPicPr>
                <a:picLocks noChangeAspect="1"/>
              </p:cNvPicPr>
              <p:nvPr/>
            </p:nvPicPr>
            <p:blipFill>
              <a:blip r:embed="rId6"/>
              <a:stretch>
                <a:fillRect/>
              </a:stretch>
            </p:blipFill>
            <p:spPr>
              <a:xfrm>
                <a:off x="3196572" y="1784956"/>
                <a:ext cx="372325" cy="372325"/>
              </a:xfrm>
              <a:prstGeom prst="rect">
                <a:avLst/>
              </a:prstGeom>
            </p:spPr>
          </p:pic>
        </p:grpSp>
        <p:grpSp>
          <p:nvGrpSpPr>
            <p:cNvPr id="16" name="Group 15">
              <a:extLst>
                <a:ext uri="{FF2B5EF4-FFF2-40B4-BE49-F238E27FC236}">
                  <a16:creationId xmlns:a16="http://schemas.microsoft.com/office/drawing/2014/main" id="{EC4E15CF-464F-40A7-B6A6-48BCC73468C4}"/>
                </a:ext>
                <a:ext uri="{C183D7F6-B498-43B3-948B-1728B52AA6E4}">
                  <adec:decorative xmlns:adec="http://schemas.microsoft.com/office/drawing/2017/decorative" val="1"/>
                </a:ext>
              </a:extLst>
            </p:cNvPr>
            <p:cNvGrpSpPr/>
            <p:nvPr/>
          </p:nvGrpSpPr>
          <p:grpSpPr>
            <a:xfrm>
              <a:off x="380033" y="2843961"/>
              <a:ext cx="897867" cy="877815"/>
              <a:chOff x="3031669" y="3327494"/>
              <a:chExt cx="702132" cy="702231"/>
            </a:xfrm>
          </p:grpSpPr>
          <p:grpSp>
            <p:nvGrpSpPr>
              <p:cNvPr id="17" name="Group 16">
                <a:extLst>
                  <a:ext uri="{FF2B5EF4-FFF2-40B4-BE49-F238E27FC236}">
                    <a16:creationId xmlns:a16="http://schemas.microsoft.com/office/drawing/2014/main" id="{42F9669F-D49E-4E82-8B2C-1A75E72F60E4}"/>
                  </a:ext>
                  <a:ext uri="{C183D7F6-B498-43B3-948B-1728B52AA6E4}">
                    <adec:decorative xmlns:adec="http://schemas.microsoft.com/office/drawing/2017/decorative" val="1"/>
                  </a:ext>
                </a:extLst>
              </p:cNvPr>
              <p:cNvGrpSpPr/>
              <p:nvPr/>
            </p:nvGrpSpPr>
            <p:grpSpPr>
              <a:xfrm>
                <a:off x="3031669" y="3327494"/>
                <a:ext cx="702132" cy="702231"/>
                <a:chOff x="7962901" y="3032919"/>
                <a:chExt cx="981074" cy="981076"/>
              </a:xfrm>
            </p:grpSpPr>
            <p:sp>
              <p:nvSpPr>
                <p:cNvPr id="19" name="Freeform 5">
                  <a:extLst>
                    <a:ext uri="{FF2B5EF4-FFF2-40B4-BE49-F238E27FC236}">
                      <a16:creationId xmlns:a16="http://schemas.microsoft.com/office/drawing/2014/main" id="{C61A129D-D579-4654-B23C-F5A56798CC3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0" name="Freeform 6">
                  <a:extLst>
                    <a:ext uri="{FF2B5EF4-FFF2-40B4-BE49-F238E27FC236}">
                      <a16:creationId xmlns:a16="http://schemas.microsoft.com/office/drawing/2014/main" id="{2B96561F-C5C8-4272-B17B-04108A8ED01C}"/>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18" name="Picture 17" descr="Icon of a gear inside a circle">
                <a:extLst>
                  <a:ext uri="{FF2B5EF4-FFF2-40B4-BE49-F238E27FC236}">
                    <a16:creationId xmlns:a16="http://schemas.microsoft.com/office/drawing/2014/main" id="{F77DC14C-C03D-4CAB-B7DE-AC790FD3078E}"/>
                  </a:ext>
                </a:extLst>
              </p:cNvPr>
              <p:cNvPicPr>
                <a:picLocks noChangeAspect="1"/>
              </p:cNvPicPr>
              <p:nvPr/>
            </p:nvPicPr>
            <p:blipFill>
              <a:blip r:embed="rId7"/>
              <a:stretch>
                <a:fillRect/>
              </a:stretch>
            </p:blipFill>
            <p:spPr>
              <a:xfrm>
                <a:off x="3196572" y="3492375"/>
                <a:ext cx="372325" cy="372325"/>
              </a:xfrm>
              <a:prstGeom prst="rect">
                <a:avLst/>
              </a:prstGeom>
            </p:spPr>
          </p:pic>
        </p:grpSp>
        <p:sp>
          <p:nvSpPr>
            <p:cNvPr id="35" name="Freeform 5">
              <a:extLst>
                <a:ext uri="{FF2B5EF4-FFF2-40B4-BE49-F238E27FC236}">
                  <a16:creationId xmlns:a16="http://schemas.microsoft.com/office/drawing/2014/main" id="{EC478BD3-2C2E-4496-AEEA-1FDF6089E2AA}"/>
                </a:ext>
                <a:ext uri="{C183D7F6-B498-43B3-948B-1728B52AA6E4}">
                  <adec:decorative xmlns:adec="http://schemas.microsoft.com/office/drawing/2017/decorative" val="1"/>
                </a:ext>
              </a:extLst>
            </p:cNvPr>
            <p:cNvSpPr>
              <a:spLocks/>
            </p:cNvSpPr>
            <p:nvPr/>
          </p:nvSpPr>
          <p:spPr bwMode="auto">
            <a:xfrm>
              <a:off x="380033" y="4078411"/>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37" name="Freeform 6">
              <a:extLst>
                <a:ext uri="{FF2B5EF4-FFF2-40B4-BE49-F238E27FC236}">
                  <a16:creationId xmlns:a16="http://schemas.microsoft.com/office/drawing/2014/main" id="{67790111-E8AA-4EA6-AB62-16B95F83B6FD}"/>
                </a:ext>
                <a:ext uri="{C183D7F6-B498-43B3-948B-1728B52AA6E4}">
                  <adec:decorative xmlns:adec="http://schemas.microsoft.com/office/drawing/2017/decorative" val="1"/>
                </a:ext>
              </a:extLst>
            </p:cNvPr>
            <p:cNvSpPr>
              <a:spLocks noEditPoints="1"/>
            </p:cNvSpPr>
            <p:nvPr/>
          </p:nvSpPr>
          <p:spPr bwMode="auto">
            <a:xfrm>
              <a:off x="453225" y="4156007"/>
              <a:ext cx="774374" cy="75565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pic>
          <p:nvPicPr>
            <p:cNvPr id="45" name="Picture 4">
              <a:extLst>
                <a:ext uri="{FF2B5EF4-FFF2-40B4-BE49-F238E27FC236}">
                  <a16:creationId xmlns:a16="http://schemas.microsoft.com/office/drawing/2014/main" id="{0F1E347F-1A42-4045-B99E-B3823CD04CCB}"/>
                </a:ext>
                <a:ext uri="{C183D7F6-B498-43B3-948B-1728B52AA6E4}">
                  <adec:decorative xmlns:adec="http://schemas.microsoft.com/office/drawing/2017/decorative" val="1"/>
                </a:ext>
              </a:extLst>
            </p:cNvPr>
            <p:cNvPicPr>
              <a:picLocks noChangeAspect="1" noChangeArrowheads="1"/>
            </p:cNvPicPr>
            <p:nvPr/>
          </p:nvPicPr>
          <p:blipFill>
            <a:blip r:embed="rId8" cstate="print">
              <a:biLevel thresh="75000"/>
            </a:blip>
            <a:srcRect/>
            <a:stretch>
              <a:fillRect/>
            </a:stretch>
          </p:blipFill>
          <p:spPr bwMode="auto">
            <a:xfrm>
              <a:off x="518107" y="4195097"/>
              <a:ext cx="644610" cy="644442"/>
            </a:xfrm>
            <a:prstGeom prst="rect">
              <a:avLst/>
            </a:prstGeom>
            <a:noFill/>
          </p:spPr>
        </p:pic>
      </p:grpSp>
    </p:spTree>
    <p:extLst>
      <p:ext uri="{BB962C8B-B14F-4D97-AF65-F5344CB8AC3E}">
        <p14:creationId xmlns:p14="http://schemas.microsoft.com/office/powerpoint/2010/main" val="27925589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384610"/>
            <a:ext cx="6345239" cy="615553"/>
          </a:xfrm>
        </p:spPr>
        <p:txBody>
          <a:bodyPr/>
          <a:lstStyle/>
          <a:p>
            <a:r>
              <a:rPr lang="en-US" dirty="0"/>
              <a:t>Design a compute solution</a:t>
            </a:r>
          </a:p>
        </p:txBody>
      </p:sp>
    </p:spTree>
    <p:extLst>
      <p:ext uri="{BB962C8B-B14F-4D97-AF65-F5344CB8AC3E}">
        <p14:creationId xmlns:p14="http://schemas.microsoft.com/office/powerpoint/2010/main" val="31126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9529C9-93F9-49CD-A3BA-F68054C5FC29}"/>
              </a:ext>
            </a:extLst>
          </p:cNvPr>
          <p:cNvSpPr>
            <a:spLocks noGrp="1"/>
          </p:cNvSpPr>
          <p:nvPr>
            <p:ph type="title"/>
          </p:nvPr>
        </p:nvSpPr>
        <p:spPr/>
        <p:txBody>
          <a:bodyPr/>
          <a:lstStyle/>
          <a:p>
            <a:r>
              <a:rPr lang="en-US" dirty="0"/>
              <a:t>Design for Azure Container Instances solutions</a:t>
            </a:r>
          </a:p>
        </p:txBody>
      </p:sp>
    </p:spTree>
    <p:extLst>
      <p:ext uri="{BB962C8B-B14F-4D97-AF65-F5344CB8AC3E}">
        <p14:creationId xmlns:p14="http://schemas.microsoft.com/office/powerpoint/2010/main" val="97856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FB6AF-B4E9-4BDB-97F2-9506F90A9E78}"/>
              </a:ext>
            </a:extLst>
          </p:cNvPr>
          <p:cNvSpPr>
            <a:spLocks noGrp="1"/>
          </p:cNvSpPr>
          <p:nvPr>
            <p:ph type="title"/>
          </p:nvPr>
        </p:nvSpPr>
        <p:spPr/>
        <p:txBody>
          <a:bodyPr/>
          <a:lstStyle/>
          <a:p>
            <a:r>
              <a:rPr lang="en-US" dirty="0"/>
              <a:t>What is Azure Container Instance </a:t>
            </a:r>
          </a:p>
        </p:txBody>
      </p:sp>
      <p:sp>
        <p:nvSpPr>
          <p:cNvPr id="5" name="Text Placeholder 4">
            <a:extLst>
              <a:ext uri="{FF2B5EF4-FFF2-40B4-BE49-F238E27FC236}">
                <a16:creationId xmlns:a16="http://schemas.microsoft.com/office/drawing/2014/main" id="{4F84F699-FB7C-48F2-AB11-69D3CBE29885}"/>
              </a:ext>
            </a:extLst>
          </p:cNvPr>
          <p:cNvSpPr>
            <a:spLocks noGrp="1"/>
          </p:cNvSpPr>
          <p:nvPr>
            <p:ph type="body" sz="quarter" idx="10"/>
          </p:nvPr>
        </p:nvSpPr>
        <p:spPr>
          <a:xfrm>
            <a:off x="432089" y="992799"/>
            <a:ext cx="11341268" cy="769441"/>
          </a:xfrm>
        </p:spPr>
        <p:txBody>
          <a:bodyPr/>
          <a:lstStyle/>
          <a:p>
            <a:r>
              <a:rPr lang="en-US" dirty="0"/>
              <a:t>Azure Container Instances offers a fast and simple way to run a container in Azure, without having to manage any virtual machines and without having to adopt a higher-level service.</a:t>
            </a:r>
          </a:p>
        </p:txBody>
      </p:sp>
      <p:sp>
        <p:nvSpPr>
          <p:cNvPr id="7" name="TextBox 6">
            <a:extLst>
              <a:ext uri="{FF2B5EF4-FFF2-40B4-BE49-F238E27FC236}">
                <a16:creationId xmlns:a16="http://schemas.microsoft.com/office/drawing/2014/main" id="{3FDCD61A-409C-4EBE-AB8C-5C5A2FC5FD0B}"/>
              </a:ext>
            </a:extLst>
          </p:cNvPr>
          <p:cNvSpPr txBox="1"/>
          <p:nvPr/>
        </p:nvSpPr>
        <p:spPr>
          <a:xfrm>
            <a:off x="418643" y="2732122"/>
            <a:ext cx="3920464" cy="193899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Ensure the integrity of images throughout the lifecycle</a:t>
            </a:r>
          </a:p>
          <a:p>
            <a:pPr marL="342900" indent="-342900">
              <a:spcAft>
                <a:spcPts val="1200"/>
              </a:spcAft>
              <a:buFont typeface="Arial" panose="020B0604020202020204" pitchFamily="34" charset="0"/>
              <a:buChar char="•"/>
            </a:pPr>
            <a:r>
              <a:rPr lang="en-US" sz="2000" dirty="0"/>
              <a:t>Monitor container resource activity</a:t>
            </a:r>
          </a:p>
          <a:p>
            <a:pPr marL="342900" indent="-342900">
              <a:spcAft>
                <a:spcPts val="1200"/>
              </a:spcAft>
              <a:buFont typeface="Arial" panose="020B0604020202020204" pitchFamily="34" charset="0"/>
              <a:buChar char="•"/>
            </a:pPr>
            <a:r>
              <a:rPr lang="en-US" sz="2000" dirty="0"/>
              <a:t>Consider container groups</a:t>
            </a:r>
          </a:p>
        </p:txBody>
      </p:sp>
      <p:pic>
        <p:nvPicPr>
          <p:cNvPr id="9" name="Picture 8" descr="Flow chart to Azure App Service Containers and Azure Container Instances. ">
            <a:extLst>
              <a:ext uri="{FF2B5EF4-FFF2-40B4-BE49-F238E27FC236}">
                <a16:creationId xmlns:a16="http://schemas.microsoft.com/office/drawing/2014/main" id="{D92484B8-D903-4015-A3FC-1E2321664DEC}"/>
              </a:ext>
            </a:extLst>
          </p:cNvPr>
          <p:cNvPicPr>
            <a:picLocks noChangeAspect="1"/>
          </p:cNvPicPr>
          <p:nvPr/>
        </p:nvPicPr>
        <p:blipFill>
          <a:blip r:embed="rId3"/>
          <a:stretch>
            <a:fillRect/>
          </a:stretch>
        </p:blipFill>
        <p:spPr>
          <a:xfrm>
            <a:off x="4584488" y="1901167"/>
            <a:ext cx="7029867" cy="4516339"/>
          </a:xfrm>
          <a:prstGeom prst="rect">
            <a:avLst/>
          </a:prstGeom>
        </p:spPr>
      </p:pic>
      <p:sp>
        <p:nvSpPr>
          <p:cNvPr id="2" name="Rectangle 1">
            <a:extLst>
              <a:ext uri="{FF2B5EF4-FFF2-40B4-BE49-F238E27FC236}">
                <a16:creationId xmlns:a16="http://schemas.microsoft.com/office/drawing/2014/main" id="{984601E7-5E0F-4E44-BAB6-0389F1BBBEEE}"/>
              </a:ext>
              <a:ext uri="{C183D7F6-B498-43B3-948B-1728B52AA6E4}">
                <adec:decorative xmlns:adec="http://schemas.microsoft.com/office/drawing/2017/decorative" val="1"/>
              </a:ext>
            </a:extLst>
          </p:cNvPr>
          <p:cNvSpPr/>
          <p:nvPr/>
        </p:nvSpPr>
        <p:spPr bwMode="auto">
          <a:xfrm>
            <a:off x="10501839" y="4538062"/>
            <a:ext cx="1135094" cy="54641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4123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Container Instances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992799"/>
            <a:ext cx="11341268" cy="430887"/>
          </a:xfrm>
          <a:noFill/>
        </p:spPr>
        <p:txBody>
          <a:bodyPr lIns="0" tIns="0" rIns="0" bIns="0"/>
          <a:lstStyle/>
          <a:p>
            <a:r>
              <a:rPr lang="en-US" dirty="0"/>
              <a:t>Azure Container Instances are a fast and simple way to run a container on Azure.</a:t>
            </a:r>
          </a:p>
        </p:txBody>
      </p:sp>
      <p:sp>
        <p:nvSpPr>
          <p:cNvPr id="8" name="TextBox 7">
            <a:extLst>
              <a:ext uri="{FF2B5EF4-FFF2-40B4-BE49-F238E27FC236}">
                <a16:creationId xmlns:a16="http://schemas.microsoft.com/office/drawing/2014/main" id="{C2E81B19-3684-42B2-9513-B8EA9BCCB81C}"/>
              </a:ext>
            </a:extLst>
          </p:cNvPr>
          <p:cNvSpPr txBox="1"/>
          <p:nvPr/>
        </p:nvSpPr>
        <p:spPr>
          <a:xfrm>
            <a:off x="500249" y="1748163"/>
            <a:ext cx="5201742" cy="3631763"/>
          </a:xfrm>
          <a:prstGeom prst="rect">
            <a:avLst/>
          </a:prstGeom>
          <a:noFill/>
        </p:spPr>
        <p:txBody>
          <a:bodyPr wrap="square">
            <a:spAutoFit/>
          </a:bodyPr>
          <a:lstStyle/>
          <a:p>
            <a:pPr>
              <a:spcAft>
                <a:spcPts val="1200"/>
              </a:spcAft>
            </a:pPr>
            <a:r>
              <a:rPr lang="en-US" sz="2000" dirty="0">
                <a:solidFill>
                  <a:schemeClr val="tx2">
                    <a:lumMod val="50000"/>
                  </a:schemeClr>
                </a:solidFill>
                <a:latin typeface="+mj-lt"/>
              </a:rPr>
              <a:t>Pros: </a:t>
            </a:r>
          </a:p>
          <a:p>
            <a:pPr marL="342900" indent="-342900">
              <a:spcAft>
                <a:spcPts val="1200"/>
              </a:spcAft>
              <a:buFont typeface="Arial" panose="020B0604020202020204" pitchFamily="34" charset="0"/>
              <a:buChar char="•"/>
            </a:pPr>
            <a:r>
              <a:rPr lang="en-US" sz="2000" dirty="0"/>
              <a:t>Fast and Easy</a:t>
            </a:r>
          </a:p>
          <a:p>
            <a:pPr marL="342900" indent="-342900">
              <a:spcAft>
                <a:spcPts val="1200"/>
              </a:spcAft>
              <a:buFont typeface="Arial" panose="020B0604020202020204" pitchFamily="34" charset="0"/>
              <a:buChar char="•"/>
            </a:pPr>
            <a:r>
              <a:rPr lang="en-US" sz="2000" dirty="0"/>
              <a:t>Used for testing and development. </a:t>
            </a:r>
          </a:p>
          <a:p>
            <a:pPr marL="342900" indent="-342900">
              <a:spcAft>
                <a:spcPts val="1200"/>
              </a:spcAft>
              <a:buFont typeface="Arial" panose="020B0604020202020204" pitchFamily="34" charset="0"/>
              <a:buChar char="•"/>
            </a:pPr>
            <a:r>
              <a:rPr lang="en-US" sz="2000" dirty="0"/>
              <a:t>Used for short-lived processes. </a:t>
            </a:r>
          </a:p>
          <a:p>
            <a:pPr marL="342900" indent="-342900">
              <a:spcAft>
                <a:spcPts val="1200"/>
              </a:spcAft>
              <a:buFont typeface="Arial" panose="020B0604020202020204" pitchFamily="34" charset="0"/>
              <a:buChar char="•"/>
            </a:pPr>
            <a:r>
              <a:rPr lang="en-US" sz="2000" dirty="0"/>
              <a:t>Can be used for AKS overflow </a:t>
            </a:r>
          </a:p>
          <a:p>
            <a:pPr>
              <a:spcAft>
                <a:spcPts val="1200"/>
              </a:spcAft>
            </a:pPr>
            <a:r>
              <a:rPr lang="en-US" sz="2000" dirty="0">
                <a:solidFill>
                  <a:schemeClr val="tx2">
                    <a:lumMod val="50000"/>
                  </a:schemeClr>
                </a:solidFill>
                <a:latin typeface="+mj-lt"/>
              </a:rPr>
              <a:t>Cons</a:t>
            </a:r>
            <a:r>
              <a:rPr lang="en-US" sz="2000" dirty="0">
                <a:latin typeface="+mj-lt"/>
              </a:rPr>
              <a:t>: </a:t>
            </a:r>
          </a:p>
          <a:p>
            <a:pPr marL="342900" indent="-342900">
              <a:spcAft>
                <a:spcPts val="1200"/>
              </a:spcAft>
              <a:buFont typeface="Arial" panose="020B0604020202020204" pitchFamily="34" charset="0"/>
              <a:buChar char="•"/>
            </a:pPr>
            <a:r>
              <a:rPr lang="en-US" sz="2000" dirty="0"/>
              <a:t>Doesn’t scale</a:t>
            </a:r>
          </a:p>
          <a:p>
            <a:pPr marL="342900" indent="-342900">
              <a:spcAft>
                <a:spcPts val="1200"/>
              </a:spcAft>
              <a:buFont typeface="Arial" panose="020B0604020202020204" pitchFamily="34" charset="0"/>
              <a:buChar char="•"/>
            </a:pPr>
            <a:r>
              <a:rPr lang="en-US" sz="2000" dirty="0"/>
              <a:t>Not designed for microservices </a:t>
            </a:r>
          </a:p>
        </p:txBody>
      </p:sp>
      <p:pic>
        <p:nvPicPr>
          <p:cNvPr id="11" name="Graphic 10">
            <a:extLst>
              <a:ext uri="{FF2B5EF4-FFF2-40B4-BE49-F238E27FC236}">
                <a16:creationId xmlns:a16="http://schemas.microsoft.com/office/drawing/2014/main" id="{181F8F0F-D283-4316-90B5-8307253DF8B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4211" y="2633970"/>
            <a:ext cx="1590060" cy="1590060"/>
          </a:xfrm>
          <a:prstGeom prst="rect">
            <a:avLst/>
          </a:prstGeom>
        </p:spPr>
      </p:pic>
    </p:spTree>
    <p:extLst>
      <p:ext uri="{BB962C8B-B14F-4D97-AF65-F5344CB8AC3E}">
        <p14:creationId xmlns:p14="http://schemas.microsoft.com/office/powerpoint/2010/main" val="34050309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561-0DB7-48F5-966B-108D1337790E}"/>
              </a:ext>
            </a:extLst>
          </p:cNvPr>
          <p:cNvSpPr>
            <a:spLocks noGrp="1"/>
          </p:cNvSpPr>
          <p:nvPr>
            <p:ph type="title"/>
          </p:nvPr>
        </p:nvSpPr>
        <p:spPr/>
        <p:txBody>
          <a:bodyPr/>
          <a:lstStyle/>
          <a:p>
            <a:pPr>
              <a:lnSpc>
                <a:spcPct val="100000"/>
              </a:lnSpc>
            </a:pPr>
            <a:r>
              <a:rPr lang="en-US" spc="0" dirty="0">
                <a:solidFill>
                  <a:schemeClr val="tx1"/>
                </a:solidFill>
              </a:rPr>
              <a:t>Compare containers to virtual machines</a:t>
            </a:r>
          </a:p>
        </p:txBody>
      </p:sp>
      <p:sp>
        <p:nvSpPr>
          <p:cNvPr id="4" name="Text Placeholder 3">
            <a:extLst>
              <a:ext uri="{FF2B5EF4-FFF2-40B4-BE49-F238E27FC236}">
                <a16:creationId xmlns:a16="http://schemas.microsoft.com/office/drawing/2014/main" id="{BA363156-12C9-4E97-A26C-C037CB93E9E6}"/>
              </a:ext>
            </a:extLst>
          </p:cNvPr>
          <p:cNvSpPr>
            <a:spLocks noGrp="1"/>
          </p:cNvSpPr>
          <p:nvPr>
            <p:ph type="body" sz="quarter" idx="10"/>
          </p:nvPr>
        </p:nvSpPr>
        <p:spPr/>
        <p:txBody>
          <a:bodyPr/>
          <a:lstStyle/>
          <a:p>
            <a:r>
              <a:rPr lang="en-US" dirty="0"/>
              <a:t>App Services can also run containers </a:t>
            </a:r>
          </a:p>
        </p:txBody>
      </p:sp>
      <p:graphicFrame>
        <p:nvGraphicFramePr>
          <p:cNvPr id="3" name="Table 6">
            <a:extLst>
              <a:ext uri="{FF2B5EF4-FFF2-40B4-BE49-F238E27FC236}">
                <a16:creationId xmlns:a16="http://schemas.microsoft.com/office/drawing/2014/main" id="{295DA8AF-8D30-4AB4-A1BA-98BFA9AA0885}"/>
              </a:ext>
            </a:extLst>
          </p:cNvPr>
          <p:cNvGraphicFramePr>
            <a:graphicFrameLocks noGrp="1"/>
          </p:cNvGraphicFramePr>
          <p:nvPr>
            <p:extLst>
              <p:ext uri="{D42A27DB-BD31-4B8C-83A1-F6EECF244321}">
                <p14:modId xmlns:p14="http://schemas.microsoft.com/office/powerpoint/2010/main" val="1506053332"/>
              </p:ext>
            </p:extLst>
          </p:nvPr>
        </p:nvGraphicFramePr>
        <p:xfrm>
          <a:off x="432089" y="1856824"/>
          <a:ext cx="11354715" cy="4183488"/>
        </p:xfrm>
        <a:graphic>
          <a:graphicData uri="http://schemas.openxmlformats.org/drawingml/2006/table">
            <a:tbl>
              <a:tblPr firstRow="1" bandRow="1">
                <a:tableStyleId>{5C22544A-7EE6-4342-B048-85BDC9FD1C3A}</a:tableStyleId>
              </a:tblPr>
              <a:tblGrid>
                <a:gridCol w="2311111">
                  <a:extLst>
                    <a:ext uri="{9D8B030D-6E8A-4147-A177-3AD203B41FA5}">
                      <a16:colId xmlns:a16="http://schemas.microsoft.com/office/drawing/2014/main" val="1289156279"/>
                    </a:ext>
                  </a:extLst>
                </a:gridCol>
                <a:gridCol w="4672361">
                  <a:extLst>
                    <a:ext uri="{9D8B030D-6E8A-4147-A177-3AD203B41FA5}">
                      <a16:colId xmlns:a16="http://schemas.microsoft.com/office/drawing/2014/main" val="2759990731"/>
                    </a:ext>
                  </a:extLst>
                </a:gridCol>
                <a:gridCol w="4371243">
                  <a:extLst>
                    <a:ext uri="{9D8B030D-6E8A-4147-A177-3AD203B41FA5}">
                      <a16:colId xmlns:a16="http://schemas.microsoft.com/office/drawing/2014/main" val="4259266004"/>
                    </a:ext>
                  </a:extLst>
                </a:gridCol>
              </a:tblGrid>
              <a:tr h="312384">
                <a:tc>
                  <a:txBody>
                    <a:bodyPr/>
                    <a:lstStyle/>
                    <a:p>
                      <a:pPr algn="ctr"/>
                      <a:r>
                        <a:rPr lang="en-US" sz="1600" b="0" dirty="0">
                          <a:solidFill>
                            <a:schemeClr val="bg1"/>
                          </a:solidFill>
                          <a:effectLst/>
                          <a:latin typeface="+mn-lt"/>
                        </a:rPr>
                        <a:t>Feature</a:t>
                      </a:r>
                    </a:p>
                  </a:txBody>
                  <a:tcPr marL="107571" marR="107571" marT="62750" marB="6275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600" b="0" dirty="0">
                          <a:solidFill>
                            <a:schemeClr val="bg1"/>
                          </a:solidFill>
                          <a:effectLst/>
                          <a:latin typeface="+mn-lt"/>
                        </a:rPr>
                        <a:t>Containers</a:t>
                      </a:r>
                    </a:p>
                  </a:txBody>
                  <a:tcPr marL="107571" marR="107571" marT="62750" marB="627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600" b="0" dirty="0">
                          <a:solidFill>
                            <a:schemeClr val="bg1"/>
                          </a:solidFill>
                          <a:effectLst/>
                          <a:latin typeface="+mn-lt"/>
                        </a:rPr>
                        <a:t>Virtual Machines</a:t>
                      </a:r>
                    </a:p>
                  </a:txBody>
                  <a:tcPr marL="107571" marR="107571" marT="62750" marB="6275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897835809"/>
                  </a:ext>
                </a:extLst>
              </a:tr>
              <a:tr h="576899">
                <a:tc>
                  <a:txBody>
                    <a:bodyPr/>
                    <a:lstStyle/>
                    <a:p>
                      <a:pPr algn="l"/>
                      <a:r>
                        <a:rPr lang="en-US" sz="1600" dirty="0">
                          <a:solidFill>
                            <a:schemeClr val="tx1"/>
                          </a:solidFill>
                          <a:effectLst/>
                          <a:latin typeface="+mn-lt"/>
                        </a:rPr>
                        <a:t>Isolation</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Lightweight isolation from the host and other container.</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Complete isolation, strong security boundary,  from the host and other VMs.</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88139117"/>
                  </a:ext>
                </a:extLst>
              </a:tr>
              <a:tr h="843602">
                <a:tc>
                  <a:txBody>
                    <a:bodyPr/>
                    <a:lstStyle/>
                    <a:p>
                      <a:pPr algn="l"/>
                      <a:r>
                        <a:rPr lang="en-US" sz="1600" dirty="0">
                          <a:solidFill>
                            <a:schemeClr val="tx1"/>
                          </a:solidFill>
                          <a:effectLst/>
                          <a:latin typeface="+mn-lt"/>
                        </a:rPr>
                        <a:t>Operating system</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600" b="0" i="0" u="none" strike="noStrike" noProof="0" dirty="0">
                          <a:solidFill>
                            <a:schemeClr val="tx1"/>
                          </a:solidFill>
                          <a:effectLst/>
                          <a:latin typeface="+mn-lt"/>
                        </a:rPr>
                        <a:t>Runs the user mode portion of an operating system</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Runs a complete operating system</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439219"/>
                  </a:ext>
                </a:extLst>
              </a:tr>
              <a:tr h="843602">
                <a:tc>
                  <a:txBody>
                    <a:bodyPr/>
                    <a:lstStyle/>
                    <a:p>
                      <a:pPr algn="l"/>
                      <a:r>
                        <a:rPr lang="en-US" sz="1600" dirty="0">
                          <a:solidFill>
                            <a:schemeClr val="tx1"/>
                          </a:solidFill>
                          <a:effectLst/>
                          <a:latin typeface="+mn-lt"/>
                        </a:rPr>
                        <a:t>Deployment</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Deploy using Docker</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Deploy in the cloud or on-premises – portal, PowerShell, CLI, templates, automation .. </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98512727"/>
                  </a:ext>
                </a:extLst>
              </a:tr>
              <a:tr h="656744">
                <a:tc>
                  <a:txBody>
                    <a:bodyPr/>
                    <a:lstStyle/>
                    <a:p>
                      <a:pPr algn="l"/>
                      <a:r>
                        <a:rPr lang="en-US" sz="1600" dirty="0">
                          <a:solidFill>
                            <a:schemeClr val="tx1"/>
                          </a:solidFill>
                          <a:effectLst/>
                          <a:latin typeface="+mn-lt"/>
                        </a:rPr>
                        <a:t>Persistent storage</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600" b="0" i="0" u="none" strike="noStrike" noProof="0" dirty="0">
                          <a:solidFill>
                            <a:schemeClr val="tx1"/>
                          </a:solidFill>
                          <a:effectLst/>
                          <a:latin typeface="+mn-lt"/>
                        </a:rPr>
                        <a:t>Azure disks or file share</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Virtual hard disk (VHD)or a file share </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84497"/>
                  </a:ext>
                </a:extLst>
              </a:tr>
              <a:tr h="724859">
                <a:tc>
                  <a:txBody>
                    <a:bodyPr/>
                    <a:lstStyle/>
                    <a:p>
                      <a:pPr algn="l"/>
                      <a:r>
                        <a:rPr lang="en-US" sz="1600" dirty="0">
                          <a:solidFill>
                            <a:schemeClr val="tx1"/>
                          </a:solidFill>
                          <a:effectLst/>
                          <a:latin typeface="+mn-lt"/>
                        </a:rPr>
                        <a:t>Fault tolerance</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If a cluster node fails, any containers running on it are rapidly recreated by the orchestrator on another cluster node.</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VMs can fail over to another server in a cluster, with the VM’s operating system restarting on the new server.</a:t>
                      </a:r>
                      <a:endParaRPr lang="en-US" sz="1600" dirty="0">
                        <a:solidFill>
                          <a:schemeClr val="tx1"/>
                        </a:solidFill>
                        <a:latin typeface="+mn-lt"/>
                      </a:endParaRP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8446895"/>
                  </a:ext>
                </a:extLst>
              </a:tr>
            </a:tbl>
          </a:graphicData>
        </a:graphic>
      </p:graphicFrame>
    </p:spTree>
    <p:extLst>
      <p:ext uri="{BB962C8B-B14F-4D97-AF65-F5344CB8AC3E}">
        <p14:creationId xmlns:p14="http://schemas.microsoft.com/office/powerpoint/2010/main" val="17938281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78C4-C90B-4306-B58C-987225E1EEAA}"/>
              </a:ext>
            </a:extLst>
          </p:cNvPr>
          <p:cNvSpPr>
            <a:spLocks noGrp="1"/>
          </p:cNvSpPr>
          <p:nvPr>
            <p:ph type="title"/>
          </p:nvPr>
        </p:nvSpPr>
        <p:spPr/>
        <p:txBody>
          <a:bodyPr/>
          <a:lstStyle/>
          <a:p>
            <a:r>
              <a:rPr lang="en-US" dirty="0"/>
              <a:t>Design for Azure Kubernetes Service solutions</a:t>
            </a:r>
          </a:p>
        </p:txBody>
      </p:sp>
    </p:spTree>
    <p:extLst>
      <p:ext uri="{BB962C8B-B14F-4D97-AF65-F5344CB8AC3E}">
        <p14:creationId xmlns:p14="http://schemas.microsoft.com/office/powerpoint/2010/main" val="23556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cs typeface="Segoe UI"/>
              </a:rPr>
              <a:t>Azure Kubernetes Service – whiteboard and discussion (notes)</a:t>
            </a:r>
          </a:p>
        </p:txBody>
      </p:sp>
      <p:pic>
        <p:nvPicPr>
          <p:cNvPr id="3" name="Picture 2" descr="Proposed whiteboard diagram. ">
            <a:extLst>
              <a:ext uri="{FF2B5EF4-FFF2-40B4-BE49-F238E27FC236}">
                <a16:creationId xmlns:a16="http://schemas.microsoft.com/office/drawing/2014/main" id="{F059370E-DAD2-50FF-E77A-92B5780DDD4F}"/>
              </a:ext>
            </a:extLst>
          </p:cNvPr>
          <p:cNvPicPr>
            <a:picLocks noChangeAspect="1"/>
          </p:cNvPicPr>
          <p:nvPr/>
        </p:nvPicPr>
        <p:blipFill>
          <a:blip r:embed="rId3"/>
          <a:stretch>
            <a:fillRect/>
          </a:stretch>
        </p:blipFill>
        <p:spPr>
          <a:xfrm>
            <a:off x="570692" y="1448068"/>
            <a:ext cx="11189219" cy="4500289"/>
          </a:xfrm>
          <a:prstGeom prst="rect">
            <a:avLst/>
          </a:prstGeom>
          <a:ln>
            <a:solidFill>
              <a:schemeClr val="tx1"/>
            </a:solidFill>
          </a:ln>
        </p:spPr>
      </p:pic>
    </p:spTree>
    <p:extLst>
      <p:ext uri="{BB962C8B-B14F-4D97-AF65-F5344CB8AC3E}">
        <p14:creationId xmlns:p14="http://schemas.microsoft.com/office/powerpoint/2010/main" val="8544955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Considerations for Azure Kubernetes Services</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432089" y="992799"/>
            <a:ext cx="11341268" cy="430887"/>
          </a:xfrm>
          <a:noFill/>
        </p:spPr>
        <p:txBody>
          <a:bodyPr lIns="0" tIns="0" rIns="0" bIns="0"/>
          <a:lstStyle/>
          <a:p>
            <a:r>
              <a:rPr lang="en-US" dirty="0"/>
              <a:t>Azure Kubernetes Service (AKS) orchestrates your containerized applications </a:t>
            </a:r>
          </a:p>
        </p:txBody>
      </p:sp>
      <p:sp>
        <p:nvSpPr>
          <p:cNvPr id="2" name="Content Placeholder 2">
            <a:extLst>
              <a:ext uri="{FF2B5EF4-FFF2-40B4-BE49-F238E27FC236}">
                <a16:creationId xmlns:a16="http://schemas.microsoft.com/office/drawing/2014/main" id="{F0BA097B-B004-4F99-B571-91CE3FC53178}"/>
              </a:ext>
            </a:extLst>
          </p:cNvPr>
          <p:cNvSpPr txBox="1">
            <a:spLocks/>
          </p:cNvSpPr>
          <p:nvPr/>
        </p:nvSpPr>
        <p:spPr>
          <a:xfrm>
            <a:off x="343146" y="1852881"/>
            <a:ext cx="5543785" cy="4012320"/>
          </a:xfrm>
          <a:prstGeom prst="rect">
            <a:avLst/>
          </a:prstGeom>
          <a:noFill/>
        </p:spPr>
        <p:txBody>
          <a:bodyPr tIns="108000" bIns="10800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2000" dirty="0">
                <a:latin typeface="+mn-lt"/>
              </a:rPr>
              <a:t>Enterprise scalability </a:t>
            </a:r>
          </a:p>
          <a:p>
            <a:pPr marL="342900" indent="-342900">
              <a:spcBef>
                <a:spcPts val="600"/>
              </a:spcBef>
              <a:buFont typeface="Arial" panose="020B0604020202020204" pitchFamily="34" charset="0"/>
              <a:buChar char="•"/>
            </a:pPr>
            <a:r>
              <a:rPr lang="en-US" sz="2000" dirty="0">
                <a:latin typeface="+mn-lt"/>
              </a:rPr>
              <a:t>Automatic cluster node and pod scaling</a:t>
            </a:r>
          </a:p>
          <a:p>
            <a:pPr marL="342900" indent="-342900">
              <a:spcBef>
                <a:spcPts val="600"/>
              </a:spcBef>
              <a:buFont typeface="Arial" panose="020B0604020202020204" pitchFamily="34" charset="0"/>
              <a:buChar char="•"/>
            </a:pPr>
            <a:r>
              <a:rPr lang="en-US" sz="2000" dirty="0">
                <a:latin typeface="+mn-lt"/>
              </a:rPr>
              <a:t>Granular network control </a:t>
            </a:r>
          </a:p>
          <a:p>
            <a:pPr marL="342900" indent="-342900">
              <a:spcBef>
                <a:spcPts val="600"/>
              </a:spcBef>
              <a:buFont typeface="Arial" panose="020B0604020202020204" pitchFamily="34" charset="0"/>
              <a:buChar char="•"/>
            </a:pPr>
            <a:r>
              <a:rPr lang="en-US" sz="2000" dirty="0">
                <a:latin typeface="+mn-lt"/>
              </a:rPr>
              <a:t>Cluster node upgrades</a:t>
            </a:r>
          </a:p>
          <a:p>
            <a:pPr marL="342900" indent="-342900">
              <a:spcBef>
                <a:spcPts val="600"/>
              </a:spcBef>
              <a:buFont typeface="Arial" panose="020B0604020202020204" pitchFamily="34" charset="0"/>
              <a:buChar char="•"/>
            </a:pPr>
            <a:r>
              <a:rPr lang="en-US" sz="2000" dirty="0">
                <a:latin typeface="+mn-lt"/>
              </a:rPr>
              <a:t>Storage volume support</a:t>
            </a:r>
          </a:p>
          <a:p>
            <a:pPr marL="342900" indent="-342900">
              <a:spcBef>
                <a:spcPts val="600"/>
              </a:spcBef>
              <a:buFont typeface="Arial" panose="020B0604020202020204" pitchFamily="34" charset="0"/>
              <a:buChar char="•"/>
            </a:pPr>
            <a:r>
              <a:rPr lang="en-US" sz="2000" dirty="0">
                <a:latin typeface="+mn-lt"/>
              </a:rPr>
              <a:t>Ingress with HTTP application routing support</a:t>
            </a:r>
          </a:p>
          <a:p>
            <a:pPr marL="342900" indent="-342900">
              <a:spcBef>
                <a:spcPts val="600"/>
              </a:spcBef>
              <a:buFont typeface="Arial" panose="020B0604020202020204" pitchFamily="34" charset="0"/>
              <a:buChar char="•"/>
            </a:pPr>
            <a:r>
              <a:rPr lang="en-US" sz="2000" dirty="0">
                <a:latin typeface="+mn-lt"/>
              </a:rPr>
              <a:t>Private container registry support </a:t>
            </a:r>
          </a:p>
          <a:p>
            <a:pPr marL="342900" indent="-342900">
              <a:spcBef>
                <a:spcPts val="600"/>
              </a:spcBef>
              <a:buFont typeface="Arial" panose="020B0604020202020204" pitchFamily="34" charset="0"/>
              <a:buChar char="•"/>
            </a:pPr>
            <a:endParaRPr lang="en-US" sz="2000" dirty="0">
              <a:latin typeface="+mn-lt"/>
            </a:endParaRPr>
          </a:p>
        </p:txBody>
      </p:sp>
      <p:pic>
        <p:nvPicPr>
          <p:cNvPr id="12" name="Picture 11" descr="Self-healing, dynamic scaling, and rolling updates">
            <a:extLst>
              <a:ext uri="{FF2B5EF4-FFF2-40B4-BE49-F238E27FC236}">
                <a16:creationId xmlns:a16="http://schemas.microsoft.com/office/drawing/2014/main" id="{AE9C50CD-DC0D-4A2E-AE24-662466AA61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40435" y="2122693"/>
            <a:ext cx="4545350" cy="1438077"/>
          </a:xfrm>
          <a:prstGeom prst="rect">
            <a:avLst/>
          </a:prstGeom>
        </p:spPr>
      </p:pic>
      <p:pic>
        <p:nvPicPr>
          <p:cNvPr id="10" name="Picture 9" descr="Dynamically or automatically adjust container instances">
            <a:extLst>
              <a:ext uri="{FF2B5EF4-FFF2-40B4-BE49-F238E27FC236}">
                <a16:creationId xmlns:a16="http://schemas.microsoft.com/office/drawing/2014/main" id="{E10EF9A0-1BFC-4C1D-B7F9-59B91D560D89}"/>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6344973" y="4239599"/>
            <a:ext cx="5313254" cy="1325743"/>
          </a:xfrm>
          <a:prstGeom prst="rect">
            <a:avLst/>
          </a:prstGeom>
        </p:spPr>
      </p:pic>
    </p:spTree>
    <p:extLst>
      <p:ext uri="{BB962C8B-B14F-4D97-AF65-F5344CB8AC3E}">
        <p14:creationId xmlns:p14="http://schemas.microsoft.com/office/powerpoint/2010/main" val="30511605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a highly available container solution </a:t>
            </a:r>
          </a:p>
        </p:txBody>
      </p:sp>
      <p:sp>
        <p:nvSpPr>
          <p:cNvPr id="2" name="Text Placeholder 1">
            <a:extLst>
              <a:ext uri="{FF2B5EF4-FFF2-40B4-BE49-F238E27FC236}">
                <a16:creationId xmlns:a16="http://schemas.microsoft.com/office/drawing/2014/main" id="{713E4AC7-E0BB-4844-8729-9624EC9BC5F7}"/>
              </a:ext>
            </a:extLst>
          </p:cNvPr>
          <p:cNvSpPr>
            <a:spLocks noGrp="1"/>
          </p:cNvSpPr>
          <p:nvPr>
            <p:ph type="body" sz="quarter" idx="10"/>
          </p:nvPr>
        </p:nvSpPr>
        <p:spPr>
          <a:xfrm>
            <a:off x="432089" y="992799"/>
            <a:ext cx="11341268" cy="430887"/>
          </a:xfrm>
        </p:spPr>
        <p:txBody>
          <a:bodyPr/>
          <a:lstStyle/>
          <a:p>
            <a:r>
              <a:rPr lang="en-US" dirty="0"/>
              <a:t>AKS provides high availability using multiple nodes in a virtual machine scale set. </a:t>
            </a:r>
          </a:p>
        </p:txBody>
      </p:sp>
      <p:sp>
        <p:nvSpPr>
          <p:cNvPr id="5" name="Text Placeholder 3">
            <a:extLst>
              <a:ext uri="{FF2B5EF4-FFF2-40B4-BE49-F238E27FC236}">
                <a16:creationId xmlns:a16="http://schemas.microsoft.com/office/drawing/2014/main" id="{F53F2CD6-4541-4DB2-B056-21FE2FB61708}"/>
              </a:ext>
            </a:extLst>
          </p:cNvPr>
          <p:cNvSpPr txBox="1">
            <a:spLocks/>
          </p:cNvSpPr>
          <p:nvPr/>
        </p:nvSpPr>
        <p:spPr>
          <a:xfrm>
            <a:off x="418643" y="2076628"/>
            <a:ext cx="5451753" cy="207749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600"/>
              </a:spcBef>
              <a:spcAft>
                <a:spcPts val="0"/>
              </a:spcAft>
            </a:pPr>
            <a:r>
              <a:rPr lang="en-US" dirty="0"/>
              <a:t>When planning to implement AKS clusters across multiple region deployments, consider the following:</a:t>
            </a:r>
          </a:p>
          <a:p>
            <a:pPr marL="566996" lvl="2" indent="-342900">
              <a:spcBef>
                <a:spcPts val="600"/>
              </a:spcBef>
              <a:spcAft>
                <a:spcPts val="0"/>
              </a:spcAft>
              <a:buFont typeface="Arial" panose="020B0604020202020204" pitchFamily="34" charset="0"/>
              <a:buChar char="•"/>
            </a:pPr>
            <a:r>
              <a:rPr lang="en-US" sz="2000" dirty="0">
                <a:latin typeface="+mn-lt"/>
              </a:rPr>
              <a:t>AKS region availability</a:t>
            </a:r>
          </a:p>
          <a:p>
            <a:pPr marL="566996" lvl="2" indent="-342900">
              <a:spcBef>
                <a:spcPts val="600"/>
              </a:spcBef>
              <a:spcAft>
                <a:spcPts val="0"/>
              </a:spcAft>
              <a:buFont typeface="Arial" panose="020B0604020202020204" pitchFamily="34" charset="0"/>
              <a:buChar char="•"/>
            </a:pPr>
            <a:r>
              <a:rPr lang="en-US" sz="2000" dirty="0">
                <a:latin typeface="+mn-lt"/>
              </a:rPr>
              <a:t>Azure paired regions</a:t>
            </a:r>
          </a:p>
          <a:p>
            <a:pPr marL="566996" lvl="2" indent="-342900">
              <a:spcBef>
                <a:spcPts val="600"/>
              </a:spcBef>
              <a:spcAft>
                <a:spcPts val="0"/>
              </a:spcAft>
              <a:buFont typeface="Arial" panose="020B0604020202020204" pitchFamily="34" charset="0"/>
              <a:buChar char="•"/>
            </a:pPr>
            <a:r>
              <a:rPr lang="en-US" sz="2000" dirty="0">
                <a:latin typeface="+mn-lt"/>
              </a:rPr>
              <a:t>Service availability</a:t>
            </a:r>
          </a:p>
        </p:txBody>
      </p:sp>
      <p:sp>
        <p:nvSpPr>
          <p:cNvPr id="19" name="Text Placeholder 3">
            <a:extLst>
              <a:ext uri="{FF2B5EF4-FFF2-40B4-BE49-F238E27FC236}">
                <a16:creationId xmlns:a16="http://schemas.microsoft.com/office/drawing/2014/main" id="{324497FF-62DA-42BA-A7FD-DE4A7D25C0C2}"/>
              </a:ext>
            </a:extLst>
          </p:cNvPr>
          <p:cNvSpPr txBox="1">
            <a:spLocks/>
          </p:cNvSpPr>
          <p:nvPr/>
        </p:nvSpPr>
        <p:spPr>
          <a:xfrm>
            <a:off x="534806" y="4503364"/>
            <a:ext cx="5451753" cy="138499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000" dirty="0">
                <a:latin typeface="+mn-lt"/>
              </a:rPr>
              <a:t>T</a:t>
            </a:r>
            <a:r>
              <a:rPr lang="en-US" altLang="zh-CN" sz="2000" dirty="0">
                <a:latin typeface="+mn-lt"/>
              </a:rPr>
              <a:t>wo</a:t>
            </a:r>
            <a:r>
              <a:rPr lang="en-US" sz="2000" dirty="0">
                <a:latin typeface="+mn-lt"/>
              </a:rPr>
              <a:t> ways to synchronize storage.</a:t>
            </a:r>
          </a:p>
          <a:p>
            <a:pPr marL="342900" indent="-342900">
              <a:spcBef>
                <a:spcPts val="600"/>
              </a:spcBef>
              <a:buFont typeface="Arial" panose="020B0604020202020204" pitchFamily="34" charset="0"/>
              <a:buChar char="•"/>
            </a:pPr>
            <a:r>
              <a:rPr lang="en-US" sz="2000" dirty="0">
                <a:latin typeface="+mn-lt"/>
              </a:rPr>
              <a:t>Infrastructure-based asynchronous replication</a:t>
            </a:r>
          </a:p>
          <a:p>
            <a:pPr marL="342900" indent="-342900">
              <a:spcBef>
                <a:spcPts val="600"/>
              </a:spcBef>
              <a:buFont typeface="Arial" panose="020B0604020202020204" pitchFamily="34" charset="0"/>
              <a:buChar char="•"/>
            </a:pPr>
            <a:r>
              <a:rPr lang="en-US" sz="2000" dirty="0">
                <a:latin typeface="+mn-lt"/>
              </a:rPr>
              <a:t>Application-based asynchronous replication</a:t>
            </a:r>
          </a:p>
        </p:txBody>
      </p:sp>
      <p:pic>
        <p:nvPicPr>
          <p:cNvPr id="6" name="Picture 5" descr="Kubernetes replicates clusters to storage.">
            <a:extLst>
              <a:ext uri="{FF2B5EF4-FFF2-40B4-BE49-F238E27FC236}">
                <a16:creationId xmlns:a16="http://schemas.microsoft.com/office/drawing/2014/main" id="{BDC892DA-C301-412C-A34E-EB1EC908B32D}"/>
              </a:ext>
            </a:extLst>
          </p:cNvPr>
          <p:cNvPicPr>
            <a:picLocks noChangeAspect="1"/>
          </p:cNvPicPr>
          <p:nvPr/>
        </p:nvPicPr>
        <p:blipFill>
          <a:blip r:embed="rId3"/>
          <a:srcRect/>
          <a:stretch/>
        </p:blipFill>
        <p:spPr>
          <a:xfrm>
            <a:off x="7115125" y="1861948"/>
            <a:ext cx="3947986" cy="4107733"/>
          </a:xfrm>
          <a:prstGeom prst="rect">
            <a:avLst/>
          </a:prstGeom>
        </p:spPr>
      </p:pic>
    </p:spTree>
    <p:extLst>
      <p:ext uri="{BB962C8B-B14F-4D97-AF65-F5344CB8AC3E}">
        <p14:creationId xmlns:p14="http://schemas.microsoft.com/office/powerpoint/2010/main" val="3119902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4C970-8AA1-4DAD-90B5-D010629E5CD1}"/>
              </a:ext>
            </a:extLst>
          </p:cNvPr>
          <p:cNvSpPr>
            <a:spLocks noGrp="1"/>
          </p:cNvSpPr>
          <p:nvPr>
            <p:ph type="title"/>
          </p:nvPr>
        </p:nvSpPr>
        <p:spPr/>
        <p:txBody>
          <a:bodyPr/>
          <a:lstStyle/>
          <a:p>
            <a:r>
              <a:rPr lang="en-US" dirty="0"/>
              <a:t>Design for Azure Functions</a:t>
            </a:r>
          </a:p>
        </p:txBody>
      </p:sp>
    </p:spTree>
    <p:extLst>
      <p:ext uri="{BB962C8B-B14F-4D97-AF65-F5344CB8AC3E}">
        <p14:creationId xmlns:p14="http://schemas.microsoft.com/office/powerpoint/2010/main" val="21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When to use Azure Functions</a:t>
            </a:r>
          </a:p>
        </p:txBody>
      </p:sp>
      <p:sp>
        <p:nvSpPr>
          <p:cNvPr id="3" name="Text Placeholder 2">
            <a:extLst>
              <a:ext uri="{FF2B5EF4-FFF2-40B4-BE49-F238E27FC236}">
                <a16:creationId xmlns:a16="http://schemas.microsoft.com/office/drawing/2014/main" id="{72CDD22F-86EA-4D59-85F2-85713874234A}"/>
              </a:ext>
            </a:extLst>
          </p:cNvPr>
          <p:cNvSpPr>
            <a:spLocks noGrp="1"/>
          </p:cNvSpPr>
          <p:nvPr>
            <p:ph type="body" sz="quarter" idx="10"/>
          </p:nvPr>
        </p:nvSpPr>
        <p:spPr/>
        <p:txBody>
          <a:bodyPr/>
          <a:lstStyle/>
          <a:p>
            <a:r>
              <a:rPr lang="en-US" dirty="0"/>
              <a:t>Azure Functions is a serverless application platform for compute-on-demand</a:t>
            </a:r>
          </a:p>
        </p:txBody>
      </p:sp>
      <p:sp>
        <p:nvSpPr>
          <p:cNvPr id="11" name="Content Placeholder 2">
            <a:extLst>
              <a:ext uri="{FF2B5EF4-FFF2-40B4-BE49-F238E27FC236}">
                <a16:creationId xmlns:a16="http://schemas.microsoft.com/office/drawing/2014/main" id="{0F95000F-C335-4FF6-B1C1-3D0013F8373B}"/>
              </a:ext>
            </a:extLst>
          </p:cNvPr>
          <p:cNvSpPr txBox="1">
            <a:spLocks/>
          </p:cNvSpPr>
          <p:nvPr/>
        </p:nvSpPr>
        <p:spPr>
          <a:xfrm>
            <a:off x="418643" y="1975991"/>
            <a:ext cx="4717801" cy="292387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dirty="0">
                <a:latin typeface="+mn-lt"/>
              </a:rPr>
              <a:t>Implement your system's logic into readily available blocks of code</a:t>
            </a:r>
          </a:p>
          <a:p>
            <a:pPr marL="342900" indent="-342900">
              <a:spcAft>
                <a:spcPts val="1200"/>
              </a:spcAft>
              <a:buFont typeface="Arial" panose="020B0604020202020204" pitchFamily="34" charset="0"/>
              <a:buChar char="•"/>
            </a:pPr>
            <a:r>
              <a:rPr lang="en-US" dirty="0">
                <a:latin typeface="+mn-lt"/>
              </a:rPr>
              <a:t>Supports a microservice design</a:t>
            </a:r>
          </a:p>
          <a:p>
            <a:pPr marL="342900" indent="-342900">
              <a:spcAft>
                <a:spcPts val="1200"/>
              </a:spcAft>
              <a:buFont typeface="Arial" panose="020B0604020202020204" pitchFamily="34" charset="0"/>
              <a:buChar char="•"/>
            </a:pPr>
            <a:r>
              <a:rPr lang="en-US" dirty="0">
                <a:latin typeface="+mn-lt"/>
              </a:rPr>
              <a:t>Promotes code reuse </a:t>
            </a:r>
          </a:p>
          <a:p>
            <a:pPr marL="342900" indent="-342900">
              <a:spcAft>
                <a:spcPts val="1200"/>
              </a:spcAft>
              <a:buFont typeface="Arial" panose="020B0604020202020204" pitchFamily="34" charset="0"/>
              <a:buChar char="•"/>
            </a:pPr>
            <a:r>
              <a:rPr lang="en-US" dirty="0">
                <a:latin typeface="+mn-lt"/>
              </a:rPr>
              <a:t>Scales easily </a:t>
            </a:r>
          </a:p>
          <a:p>
            <a:pPr marL="342900" indent="-342900">
              <a:spcAft>
                <a:spcPts val="1200"/>
              </a:spcAft>
              <a:buFont typeface="Arial" panose="020B0604020202020204" pitchFamily="34" charset="0"/>
              <a:buChar char="•"/>
            </a:pPr>
            <a:r>
              <a:rPr lang="en-US" dirty="0">
                <a:latin typeface="+mn-lt"/>
              </a:rPr>
              <a:t>Event-driven </a:t>
            </a:r>
          </a:p>
          <a:p>
            <a:pPr>
              <a:spcAft>
                <a:spcPts val="1200"/>
              </a:spcAft>
            </a:pPr>
            <a:endParaRPr lang="en-US" dirty="0">
              <a:latin typeface="+mn-lt"/>
            </a:endParaRPr>
          </a:p>
        </p:txBody>
      </p:sp>
      <p:pic>
        <p:nvPicPr>
          <p:cNvPr id="10" name="Picture 9" descr="Flowchart for virtual machine, Azure Batch, Azure App Service, and Azure Functions. Azure Functions is highlighted. ">
            <a:extLst>
              <a:ext uri="{FF2B5EF4-FFF2-40B4-BE49-F238E27FC236}">
                <a16:creationId xmlns:a16="http://schemas.microsoft.com/office/drawing/2014/main" id="{DB2B0512-A832-F8AE-CEC2-61542B1C6130}"/>
              </a:ext>
            </a:extLst>
          </p:cNvPr>
          <p:cNvPicPr>
            <a:picLocks noChangeAspect="1"/>
          </p:cNvPicPr>
          <p:nvPr/>
        </p:nvPicPr>
        <p:blipFill>
          <a:blip r:embed="rId3"/>
          <a:stretch>
            <a:fillRect/>
          </a:stretch>
        </p:blipFill>
        <p:spPr>
          <a:xfrm>
            <a:off x="5482536" y="1829859"/>
            <a:ext cx="6238875" cy="3943350"/>
          </a:xfrm>
          <a:prstGeom prst="rect">
            <a:avLst/>
          </a:prstGeom>
        </p:spPr>
      </p:pic>
    </p:spTree>
    <p:extLst>
      <p:ext uri="{BB962C8B-B14F-4D97-AF65-F5344CB8AC3E}">
        <p14:creationId xmlns:p14="http://schemas.microsoft.com/office/powerpoint/2010/main" val="40457769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Learning Objectives</a:t>
            </a:r>
          </a:p>
        </p:txBody>
      </p:sp>
      <p:sp>
        <p:nvSpPr>
          <p:cNvPr id="3" name="Text Placeholder 1">
            <a:extLst>
              <a:ext uri="{FF2B5EF4-FFF2-40B4-BE49-F238E27FC236}">
                <a16:creationId xmlns:a16="http://schemas.microsoft.com/office/drawing/2014/main" id="{C180B1F0-2F89-4748-A8DE-56076C31C0AA}"/>
              </a:ext>
            </a:extLst>
          </p:cNvPr>
          <p:cNvSpPr txBox="1">
            <a:spLocks/>
          </p:cNvSpPr>
          <p:nvPr/>
        </p:nvSpPr>
        <p:spPr>
          <a:xfrm>
            <a:off x="386358" y="1414506"/>
            <a:ext cx="5540087" cy="4200482"/>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600"/>
              </a:spcBef>
              <a:spcAft>
                <a:spcPts val="0"/>
              </a:spcAft>
              <a:buFont typeface="Arial" panose="020B0604020202020204" pitchFamily="34" charset="0"/>
              <a:buChar char="•"/>
            </a:pPr>
            <a:r>
              <a:rPr lang="en-US" dirty="0"/>
              <a:t>Choose a compute service</a:t>
            </a:r>
          </a:p>
          <a:p>
            <a:pPr marL="342900" lvl="1" indent="-342900">
              <a:spcBef>
                <a:spcPts val="600"/>
              </a:spcBef>
              <a:spcAft>
                <a:spcPts val="0"/>
              </a:spcAft>
              <a:buFont typeface="Arial" panose="020B0604020202020204" pitchFamily="34" charset="0"/>
              <a:buChar char="•"/>
            </a:pPr>
            <a:r>
              <a:rPr lang="en-US" dirty="0"/>
              <a:t>Design for Azure virtual machine solutions</a:t>
            </a:r>
          </a:p>
          <a:p>
            <a:pPr marL="342900" lvl="1" indent="-342900">
              <a:spcBef>
                <a:spcPts val="600"/>
              </a:spcBef>
              <a:spcAft>
                <a:spcPts val="0"/>
              </a:spcAft>
              <a:buFont typeface="Arial" panose="020B0604020202020204" pitchFamily="34" charset="0"/>
              <a:buChar char="•"/>
            </a:pPr>
            <a:r>
              <a:rPr lang="en-US" dirty="0"/>
              <a:t>Design for Azure Batch solutions</a:t>
            </a:r>
          </a:p>
          <a:p>
            <a:pPr marL="342900" lvl="1" indent="-342900">
              <a:spcBef>
                <a:spcPts val="600"/>
              </a:spcBef>
              <a:spcAft>
                <a:spcPts val="0"/>
              </a:spcAft>
              <a:buFont typeface="Arial" panose="020B0604020202020204" pitchFamily="34" charset="0"/>
              <a:buChar char="•"/>
            </a:pPr>
            <a:r>
              <a:rPr lang="en-US" dirty="0"/>
              <a:t>Design for Azure App Services solutions</a:t>
            </a:r>
          </a:p>
          <a:p>
            <a:pPr marL="342900" lvl="1" indent="-342900">
              <a:spcBef>
                <a:spcPts val="600"/>
              </a:spcBef>
              <a:spcAft>
                <a:spcPts val="0"/>
              </a:spcAft>
              <a:buFont typeface="Arial" panose="020B0604020202020204" pitchFamily="34" charset="0"/>
              <a:buChar char="•"/>
            </a:pPr>
            <a:r>
              <a:rPr lang="en-US" dirty="0"/>
              <a:t>Design for Azure Container Instances solutions</a:t>
            </a:r>
          </a:p>
          <a:p>
            <a:pPr marL="342900" lvl="1" indent="-342900">
              <a:spcBef>
                <a:spcPts val="600"/>
              </a:spcBef>
              <a:spcAft>
                <a:spcPts val="0"/>
              </a:spcAft>
              <a:buFont typeface="Arial" panose="020B0604020202020204" pitchFamily="34" charset="0"/>
              <a:buChar char="•"/>
            </a:pPr>
            <a:r>
              <a:rPr lang="en-US" dirty="0"/>
              <a:t>Design for Azure Kubernetes Service solutions</a:t>
            </a:r>
          </a:p>
          <a:p>
            <a:pPr marL="342900" lvl="1" indent="-342900">
              <a:spcBef>
                <a:spcPts val="600"/>
              </a:spcBef>
              <a:spcAft>
                <a:spcPts val="0"/>
              </a:spcAft>
              <a:buFont typeface="Arial" panose="020B0604020202020204" pitchFamily="34" charset="0"/>
              <a:buChar char="•"/>
            </a:pPr>
            <a:r>
              <a:rPr lang="en-US" dirty="0"/>
              <a:t>Design for Azure Function solutions</a:t>
            </a:r>
          </a:p>
          <a:p>
            <a:pPr marL="342900" lvl="1" indent="-342900">
              <a:spcBef>
                <a:spcPts val="600"/>
              </a:spcBef>
              <a:spcAft>
                <a:spcPts val="0"/>
              </a:spcAft>
              <a:buFont typeface="Arial" panose="020B0604020202020204" pitchFamily="34" charset="0"/>
              <a:buChar char="•"/>
            </a:pPr>
            <a:r>
              <a:rPr lang="en-US" dirty="0"/>
              <a:t>Case study</a:t>
            </a:r>
          </a:p>
          <a:p>
            <a:pPr marL="342900" lvl="1" indent="-342900">
              <a:spcBef>
                <a:spcPts val="600"/>
              </a:spcBef>
              <a:spcAft>
                <a:spcPts val="0"/>
              </a:spcAft>
              <a:buFont typeface="Arial" panose="020B0604020202020204" pitchFamily="34" charset="0"/>
              <a:buChar char="•"/>
            </a:pPr>
            <a:r>
              <a:rPr lang="en-US" dirty="0"/>
              <a:t>Learning recap</a:t>
            </a:r>
          </a:p>
          <a:p>
            <a:pPr marL="342900" lvl="1" indent="-342900">
              <a:spcBef>
                <a:spcPts val="600"/>
              </a:spcBef>
              <a:spcAft>
                <a:spcPts val="0"/>
              </a:spcAft>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D17827B-6ACB-4778-B143-5B560E3007A4}"/>
              </a:ext>
            </a:extLst>
          </p:cNvPr>
          <p:cNvSpPr txBox="1"/>
          <p:nvPr/>
        </p:nvSpPr>
        <p:spPr>
          <a:xfrm>
            <a:off x="6019892" y="1329927"/>
            <a:ext cx="5294097" cy="4331966"/>
          </a:xfrm>
          <a:prstGeom prst="roundRect">
            <a:avLst/>
          </a:prstGeom>
          <a:solidFill>
            <a:schemeClr val="bg1"/>
          </a:solidFill>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a:t>
            </a:r>
            <a:r>
              <a:rPr lang="en-US" sz="1800" dirty="0">
                <a:solidFill>
                  <a:schemeClr val="tx2">
                    <a:lumMod val="50000"/>
                  </a:schemeClr>
                </a:solidFill>
                <a:ea typeface="Times New Roman" panose="02020603050405020304" pitchFamily="18" charset="0"/>
                <a:cs typeface="Times New Roman" panose="02020603050405020304" pitchFamily="18" charset="0"/>
              </a:rPr>
              <a:t>30</a:t>
            </a:r>
            <a:r>
              <a:rPr lang="en-US" sz="1800" dirty="0">
                <a:solidFill>
                  <a:schemeClr val="tx2">
                    <a:lumMod val="50000"/>
                  </a:schemeClr>
                </a:solidFill>
                <a:effectLst/>
                <a:ea typeface="Times New Roman" panose="02020603050405020304" pitchFamily="18" charset="0"/>
                <a:cs typeface="Times New Roman" panose="02020603050405020304" pitchFamily="18" charset="0"/>
              </a:rPr>
              <a:t>-35%)</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compute solutions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Specify components of a compute solution based on workload requirements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virtual machine-based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container-based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serverless-based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compute solution for batch processing</a:t>
            </a:r>
          </a:p>
        </p:txBody>
      </p:sp>
    </p:spTree>
    <p:extLst>
      <p:ext uri="{BB962C8B-B14F-4D97-AF65-F5344CB8AC3E}">
        <p14:creationId xmlns:p14="http://schemas.microsoft.com/office/powerpoint/2010/main" val="1807795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Considerations for Azure Functions</a:t>
            </a:r>
          </a:p>
        </p:txBody>
      </p:sp>
      <p:sp>
        <p:nvSpPr>
          <p:cNvPr id="3" name="Text Placeholder 2">
            <a:extLst>
              <a:ext uri="{FF2B5EF4-FFF2-40B4-BE49-F238E27FC236}">
                <a16:creationId xmlns:a16="http://schemas.microsoft.com/office/drawing/2014/main" id="{23250ADF-F662-4EA2-A0BE-34428428C617}"/>
              </a:ext>
            </a:extLst>
          </p:cNvPr>
          <p:cNvSpPr>
            <a:spLocks noGrp="1"/>
          </p:cNvSpPr>
          <p:nvPr>
            <p:ph type="body" sz="quarter" idx="10"/>
          </p:nvPr>
        </p:nvSpPr>
        <p:spPr>
          <a:xfrm>
            <a:off x="432089" y="992799"/>
            <a:ext cx="11341268" cy="430887"/>
          </a:xfrm>
        </p:spPr>
        <p:txBody>
          <a:bodyPr/>
          <a:lstStyle/>
          <a:p>
            <a:r>
              <a:rPr lang="en-US" dirty="0"/>
              <a:t>Azure Functions are best when handling specific definable actions triggered by an event.</a:t>
            </a:r>
          </a:p>
        </p:txBody>
      </p:sp>
      <p:sp>
        <p:nvSpPr>
          <p:cNvPr id="11" name="Content Placeholder 2">
            <a:extLst>
              <a:ext uri="{FF2B5EF4-FFF2-40B4-BE49-F238E27FC236}">
                <a16:creationId xmlns:a16="http://schemas.microsoft.com/office/drawing/2014/main" id="{107A6F13-6964-4006-9ECF-A12B06650307}"/>
              </a:ext>
            </a:extLst>
          </p:cNvPr>
          <p:cNvSpPr txBox="1">
            <a:spLocks/>
          </p:cNvSpPr>
          <p:nvPr/>
        </p:nvSpPr>
        <p:spPr>
          <a:xfrm>
            <a:off x="418643" y="1961948"/>
            <a:ext cx="4195887" cy="2308324"/>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49" baseline="0">
                <a:solidFill>
                  <a:schemeClr val="tx2">
                    <a:lumMod val="50000"/>
                  </a:schemeClr>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solidFill>
                  <a:schemeClr val="tx1"/>
                </a:solidFill>
                <a:latin typeface="+mn-lt"/>
              </a:rPr>
              <a:t>Avoid long running functions</a:t>
            </a:r>
          </a:p>
          <a:p>
            <a:pPr marL="342900" indent="-342900">
              <a:spcAft>
                <a:spcPts val="1200"/>
              </a:spcAft>
              <a:buFont typeface="Arial" panose="020B0604020202020204" pitchFamily="34" charset="0"/>
              <a:buChar char="•"/>
            </a:pPr>
            <a:r>
              <a:rPr lang="en-US" sz="2000" dirty="0">
                <a:solidFill>
                  <a:schemeClr val="tx1"/>
                </a:solidFill>
                <a:latin typeface="+mn-lt"/>
              </a:rPr>
              <a:t>Know when to use durable functions</a:t>
            </a:r>
          </a:p>
          <a:p>
            <a:pPr marL="342900" indent="-342900">
              <a:spcAft>
                <a:spcPts val="1200"/>
              </a:spcAft>
              <a:buFont typeface="Arial" panose="020B0604020202020204" pitchFamily="34" charset="0"/>
              <a:buChar char="•"/>
            </a:pPr>
            <a:r>
              <a:rPr lang="en-US" sz="2000" dirty="0">
                <a:solidFill>
                  <a:schemeClr val="tx1"/>
                </a:solidFill>
                <a:latin typeface="+mn-lt"/>
              </a:rPr>
              <a:t>Organize functions for performance and scaling</a:t>
            </a:r>
          </a:p>
          <a:p>
            <a:pPr marL="342900" indent="-342900">
              <a:spcAft>
                <a:spcPts val="1200"/>
              </a:spcAft>
              <a:buFont typeface="Arial" panose="020B0604020202020204" pitchFamily="34" charset="0"/>
              <a:buChar char="•"/>
            </a:pPr>
            <a:r>
              <a:rPr lang="en-US" sz="2000" dirty="0">
                <a:solidFill>
                  <a:schemeClr val="tx1"/>
                </a:solidFill>
                <a:latin typeface="+mn-lt"/>
              </a:rPr>
              <a:t>Write defensive functions</a:t>
            </a:r>
          </a:p>
        </p:txBody>
      </p:sp>
      <p:pic>
        <p:nvPicPr>
          <p:cNvPr id="7" name="Picture 6" descr="Azure functions handle API calls and output data to notifications hub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5168549" y="2303935"/>
            <a:ext cx="6591361" cy="2404572"/>
          </a:xfrm>
          <a:prstGeom prst="rect">
            <a:avLst/>
          </a:prstGeom>
        </p:spPr>
      </p:pic>
    </p:spTree>
    <p:extLst>
      <p:ext uri="{BB962C8B-B14F-4D97-AF65-F5344CB8AC3E}">
        <p14:creationId xmlns:p14="http://schemas.microsoft.com/office/powerpoint/2010/main" val="8043695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6C79F-B7DC-41E7-8446-E3CFFEF1E671}"/>
              </a:ext>
            </a:extLst>
          </p:cNvPr>
          <p:cNvSpPr>
            <a:spLocks noGrp="1"/>
          </p:cNvSpPr>
          <p:nvPr>
            <p:ph type="title"/>
          </p:nvPr>
        </p:nvSpPr>
        <p:spPr/>
        <p:txBody>
          <a:bodyPr/>
          <a:lstStyle/>
          <a:p>
            <a:r>
              <a:rPr lang="en-US" dirty="0"/>
              <a:t>Design for Azure Logic App solutions</a:t>
            </a:r>
          </a:p>
        </p:txBody>
      </p:sp>
    </p:spTree>
    <p:extLst>
      <p:ext uri="{BB962C8B-B14F-4D97-AF65-F5344CB8AC3E}">
        <p14:creationId xmlns:p14="http://schemas.microsoft.com/office/powerpoint/2010/main" val="858442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7B3A-4D22-A51A-17C1-24ACE7C37B50}"/>
              </a:ext>
            </a:extLst>
          </p:cNvPr>
          <p:cNvSpPr>
            <a:spLocks noGrp="1"/>
          </p:cNvSpPr>
          <p:nvPr>
            <p:ph type="title"/>
          </p:nvPr>
        </p:nvSpPr>
        <p:spPr/>
        <p:txBody>
          <a:bodyPr/>
          <a:lstStyle/>
          <a:p>
            <a:r>
              <a:rPr lang="en-US" dirty="0">
                <a:cs typeface="Segoe UI"/>
              </a:rPr>
              <a:t>Azure Logic Apps – Discussion and whiteboard</a:t>
            </a:r>
          </a:p>
        </p:txBody>
      </p:sp>
      <p:sp>
        <p:nvSpPr>
          <p:cNvPr id="3" name="Content Placeholder 2">
            <a:extLst>
              <a:ext uri="{FF2B5EF4-FFF2-40B4-BE49-F238E27FC236}">
                <a16:creationId xmlns:a16="http://schemas.microsoft.com/office/drawing/2014/main" id="{6F5AAED5-DF1B-5E5F-CA75-B3F85698CECD}"/>
              </a:ext>
            </a:extLst>
          </p:cNvPr>
          <p:cNvSpPr>
            <a:spLocks noGrp="1"/>
          </p:cNvSpPr>
          <p:nvPr>
            <p:ph sz="quarter" idx="10"/>
          </p:nvPr>
        </p:nvSpPr>
        <p:spPr>
          <a:xfrm>
            <a:off x="419101" y="1456897"/>
            <a:ext cx="5180316" cy="3595856"/>
          </a:xfrm>
        </p:spPr>
        <p:txBody>
          <a:bodyPr/>
          <a:lstStyle/>
          <a:p>
            <a:pPr marL="342900" indent="-342900" algn="l">
              <a:buFont typeface="Arial" panose="020B0604020202020204" pitchFamily="34" charset="0"/>
              <a:buChar char="•"/>
            </a:pPr>
            <a:r>
              <a:rPr lang="en-US" sz="1800" b="0" i="0" dirty="0">
                <a:solidFill>
                  <a:schemeClr val="tx1"/>
                </a:solidFill>
                <a:effectLst/>
                <a:latin typeface="+mn-lt"/>
              </a:rPr>
              <a:t>Why would you consider Logic Apps? Do you have some scenarios? </a:t>
            </a:r>
          </a:p>
          <a:p>
            <a:pPr marL="342900" indent="-342900" algn="l">
              <a:buFont typeface="Arial" panose="020B0604020202020204" pitchFamily="34" charset="0"/>
              <a:buChar char="•"/>
            </a:pPr>
            <a:r>
              <a:rPr lang="en-US" sz="1800" b="0" i="0" dirty="0">
                <a:solidFill>
                  <a:schemeClr val="tx1"/>
                </a:solidFill>
                <a:effectLst/>
                <a:latin typeface="+mn-lt"/>
              </a:rPr>
              <a:t>My application requires some complex business rules. Should I use Logic Apps? </a:t>
            </a:r>
          </a:p>
          <a:p>
            <a:pPr marL="342900" indent="-342900" algn="l">
              <a:buFont typeface="Arial" panose="020B0604020202020204" pitchFamily="34" charset="0"/>
              <a:buChar char="•"/>
            </a:pPr>
            <a:r>
              <a:rPr lang="en-US" sz="1800" b="0" i="0" dirty="0">
                <a:solidFill>
                  <a:schemeClr val="tx1"/>
                </a:solidFill>
                <a:effectLst/>
                <a:latin typeface="+mn-lt"/>
              </a:rPr>
              <a:t>What do I pay for when using Logic Apps? </a:t>
            </a:r>
          </a:p>
          <a:p>
            <a:pPr marL="342900" indent="-342900" algn="l">
              <a:buFont typeface="Arial" panose="020B0604020202020204" pitchFamily="34" charset="0"/>
              <a:buChar char="•"/>
            </a:pPr>
            <a:r>
              <a:rPr lang="en-US" sz="1800" b="0" i="0" dirty="0">
                <a:solidFill>
                  <a:schemeClr val="tx1"/>
                </a:solidFill>
                <a:effectLst/>
                <a:latin typeface="+mn-lt"/>
              </a:rPr>
              <a:t>Can I run a Logic App on a separate plan? Why would I do this? </a:t>
            </a:r>
          </a:p>
          <a:p>
            <a:pPr marL="342900" indent="-342900" algn="l">
              <a:buFont typeface="Arial" panose="020B0604020202020204" pitchFamily="34" charset="0"/>
              <a:buChar char="•"/>
            </a:pPr>
            <a:r>
              <a:rPr lang="en-US" sz="1800" b="0" i="0" dirty="0">
                <a:solidFill>
                  <a:schemeClr val="tx1"/>
                </a:solidFill>
                <a:effectLst/>
                <a:latin typeface="+mn-lt"/>
              </a:rPr>
              <a:t>What are some differences between a Logic App and Durable Functions? </a:t>
            </a:r>
          </a:p>
          <a:p>
            <a:endParaRPr lang="en-US" sz="1800" dirty="0"/>
          </a:p>
        </p:txBody>
      </p:sp>
      <p:pic>
        <p:nvPicPr>
          <p:cNvPr id="5" name="Picture 4" descr="Proposed whiteboard diagram. ">
            <a:extLst>
              <a:ext uri="{FF2B5EF4-FFF2-40B4-BE49-F238E27FC236}">
                <a16:creationId xmlns:a16="http://schemas.microsoft.com/office/drawing/2014/main" id="{773E3381-73B3-BE8B-47B6-67D0FFE3115D}"/>
              </a:ext>
            </a:extLst>
          </p:cNvPr>
          <p:cNvPicPr>
            <a:picLocks noChangeAspect="1"/>
          </p:cNvPicPr>
          <p:nvPr/>
        </p:nvPicPr>
        <p:blipFill>
          <a:blip r:embed="rId3"/>
          <a:stretch>
            <a:fillRect/>
          </a:stretch>
        </p:blipFill>
        <p:spPr>
          <a:xfrm>
            <a:off x="6997473" y="1366837"/>
            <a:ext cx="3857625" cy="4124325"/>
          </a:xfrm>
          <a:prstGeom prst="rect">
            <a:avLst/>
          </a:prstGeom>
          <a:ln>
            <a:solidFill>
              <a:schemeClr val="accent1"/>
            </a:solidFill>
          </a:ln>
        </p:spPr>
      </p:pic>
    </p:spTree>
    <p:extLst>
      <p:ext uri="{BB962C8B-B14F-4D97-AF65-F5344CB8AC3E}">
        <p14:creationId xmlns:p14="http://schemas.microsoft.com/office/powerpoint/2010/main" val="12157453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When to use Azure Logic Apps</a:t>
            </a:r>
          </a:p>
        </p:txBody>
      </p:sp>
      <p:sp>
        <p:nvSpPr>
          <p:cNvPr id="6" name="Text Placeholder 5">
            <a:extLst>
              <a:ext uri="{FF2B5EF4-FFF2-40B4-BE49-F238E27FC236}">
                <a16:creationId xmlns:a16="http://schemas.microsoft.com/office/drawing/2014/main" id="{8BD2EA8E-8331-49B9-A61F-73335DBD3F18}"/>
              </a:ext>
            </a:extLst>
          </p:cNvPr>
          <p:cNvSpPr>
            <a:spLocks noGrp="1"/>
          </p:cNvSpPr>
          <p:nvPr>
            <p:ph type="body" sz="quarter" idx="10"/>
          </p:nvPr>
        </p:nvSpPr>
        <p:spPr/>
        <p:txBody>
          <a:bodyPr/>
          <a:lstStyle/>
          <a:p>
            <a:r>
              <a:rPr lang="en-US" dirty="0"/>
              <a:t>Azure Logic Apps is a cloud-based platform creating and running workflows.</a:t>
            </a:r>
          </a:p>
        </p:txBody>
      </p:sp>
      <p:sp>
        <p:nvSpPr>
          <p:cNvPr id="12" name="TextBox 11">
            <a:extLst>
              <a:ext uri="{FF2B5EF4-FFF2-40B4-BE49-F238E27FC236}">
                <a16:creationId xmlns:a16="http://schemas.microsoft.com/office/drawing/2014/main" id="{197C50AA-7E7D-4A3A-93C7-6B3EAF3EFDFA}"/>
              </a:ext>
            </a:extLst>
          </p:cNvPr>
          <p:cNvSpPr txBox="1"/>
          <p:nvPr/>
        </p:nvSpPr>
        <p:spPr>
          <a:xfrm>
            <a:off x="432089" y="1925302"/>
            <a:ext cx="4668960" cy="4093428"/>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Send email notifications using Office 365 when a specific event happens</a:t>
            </a:r>
          </a:p>
          <a:p>
            <a:pPr marL="342900" indent="-342900">
              <a:spcAft>
                <a:spcPts val="1200"/>
              </a:spcAft>
              <a:buFont typeface="Arial" panose="020B0604020202020204" pitchFamily="34" charset="0"/>
              <a:buChar char="•"/>
            </a:pPr>
            <a:r>
              <a:rPr lang="en-US" sz="2000" dirty="0"/>
              <a:t>Route and process customer orders across on-premises systems and cloud services.</a:t>
            </a:r>
          </a:p>
          <a:p>
            <a:pPr marL="342900" indent="-342900">
              <a:spcAft>
                <a:spcPts val="1200"/>
              </a:spcAft>
              <a:buFont typeface="Arial" panose="020B0604020202020204" pitchFamily="34" charset="0"/>
              <a:buChar char="•"/>
            </a:pPr>
            <a:r>
              <a:rPr lang="en-US" sz="2000" dirty="0"/>
              <a:t>Move uploaded files from an FTP server to Azure Storage.</a:t>
            </a:r>
          </a:p>
          <a:p>
            <a:pPr marL="342900" indent="-342900">
              <a:spcAft>
                <a:spcPts val="1200"/>
              </a:spcAft>
              <a:buFont typeface="Arial" panose="020B0604020202020204" pitchFamily="34" charset="0"/>
              <a:buChar char="•"/>
            </a:pPr>
            <a:r>
              <a:rPr lang="en-US" sz="2000" dirty="0"/>
              <a:t>Monitor tweets, analyze the sentiment, and create alerts or tasks for items that need review.</a:t>
            </a:r>
          </a:p>
          <a:p>
            <a:pPr marL="342900" indent="-342900">
              <a:spcAft>
                <a:spcPts val="1200"/>
              </a:spcAft>
              <a:buFont typeface="Arial" panose="020B0604020202020204" pitchFamily="34" charset="0"/>
              <a:buChar char="•"/>
            </a:pPr>
            <a:endParaRPr lang="en-US" sz="2000" dirty="0"/>
          </a:p>
        </p:txBody>
      </p:sp>
      <p:pic>
        <p:nvPicPr>
          <p:cNvPr id="7" name="Picture 6" descr="Flowchart to select Azure Logic App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5574155" y="1632817"/>
            <a:ext cx="6033901" cy="4660860"/>
          </a:xfrm>
          <a:prstGeom prst="rect">
            <a:avLst/>
          </a:prstGeom>
        </p:spPr>
      </p:pic>
    </p:spTree>
    <p:extLst>
      <p:ext uri="{BB962C8B-B14F-4D97-AF65-F5344CB8AC3E}">
        <p14:creationId xmlns:p14="http://schemas.microsoft.com/office/powerpoint/2010/main" val="3062296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How are Logic Apps different from Functions?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992799"/>
            <a:ext cx="11341268" cy="338554"/>
          </a:xfrm>
          <a:noFill/>
        </p:spPr>
        <p:txBody>
          <a:bodyPr lIns="0" tIns="0" rIns="0" bIns="0"/>
          <a:lstStyle/>
          <a:p>
            <a:r>
              <a:rPr lang="en-US" dirty="0"/>
              <a:t>Code-first vs designer-first</a:t>
            </a:r>
          </a:p>
        </p:txBody>
      </p:sp>
      <p:pic>
        <p:nvPicPr>
          <p:cNvPr id="7" name="Picture 6" descr="Flowchart comparing Azure function and Azure Logic Apps solution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432089" y="2209831"/>
            <a:ext cx="3938517" cy="3465255"/>
          </a:xfrm>
          <a:prstGeom prst="rect">
            <a:avLst/>
          </a:prstGeom>
        </p:spPr>
      </p:pic>
      <p:graphicFrame>
        <p:nvGraphicFramePr>
          <p:cNvPr id="5" name="Table 4">
            <a:extLst>
              <a:ext uri="{FF2B5EF4-FFF2-40B4-BE49-F238E27FC236}">
                <a16:creationId xmlns:a16="http://schemas.microsoft.com/office/drawing/2014/main" id="{4EA9C728-08E8-464E-9393-967B198013E4}"/>
              </a:ext>
            </a:extLst>
          </p:cNvPr>
          <p:cNvGraphicFramePr/>
          <p:nvPr>
            <p:extLst>
              <p:ext uri="{D42A27DB-BD31-4B8C-83A1-F6EECF244321}">
                <p14:modId xmlns:p14="http://schemas.microsoft.com/office/powerpoint/2010/main" val="819540911"/>
              </p:ext>
            </p:extLst>
          </p:nvPr>
        </p:nvGraphicFramePr>
        <p:xfrm>
          <a:off x="4703336" y="2085220"/>
          <a:ext cx="7272752" cy="3714475"/>
        </p:xfrm>
        <a:graphic>
          <a:graphicData uri="http://schemas.openxmlformats.org/drawingml/2006/table">
            <a:tbl>
              <a:tblPr firstRow="1">
                <a:tableStyleId>{5C22544A-7EE6-4342-B048-85BDC9FD1C3A}</a:tableStyleId>
              </a:tblPr>
              <a:tblGrid>
                <a:gridCol w="1712380">
                  <a:extLst>
                    <a:ext uri="{9D8B030D-6E8A-4147-A177-3AD203B41FA5}">
                      <a16:colId xmlns:a16="http://schemas.microsoft.com/office/drawing/2014/main" val="3533442533"/>
                    </a:ext>
                  </a:extLst>
                </a:gridCol>
                <a:gridCol w="2780186">
                  <a:extLst>
                    <a:ext uri="{9D8B030D-6E8A-4147-A177-3AD203B41FA5}">
                      <a16:colId xmlns:a16="http://schemas.microsoft.com/office/drawing/2014/main" val="1072620064"/>
                    </a:ext>
                  </a:extLst>
                </a:gridCol>
                <a:gridCol w="2780186">
                  <a:extLst>
                    <a:ext uri="{9D8B030D-6E8A-4147-A177-3AD203B41FA5}">
                      <a16:colId xmlns:a16="http://schemas.microsoft.com/office/drawing/2014/main" val="3407051535"/>
                    </a:ext>
                  </a:extLst>
                </a:gridCol>
              </a:tblGrid>
              <a:tr h="571901">
                <a:tc>
                  <a:txBody>
                    <a:bodyPr/>
                    <a:lstStyle/>
                    <a:p>
                      <a:pPr algn="ctr" fontAlgn="ctr">
                        <a:spcBef>
                          <a:spcPts val="0"/>
                        </a:spcBef>
                        <a:spcAft>
                          <a:spcPts val="0"/>
                        </a:spcAft>
                      </a:pPr>
                      <a:r>
                        <a:rPr lang="en-US" sz="1800" u="none" strike="noStrike" dirty="0">
                          <a:solidFill>
                            <a:schemeClr val="bg1"/>
                          </a:solidFill>
                          <a:effectLst/>
                          <a:latin typeface="+mn-lt"/>
                        </a:rPr>
                        <a:t>Comparison</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latin typeface="+mn-lt"/>
                        </a:rPr>
                        <a:t>Logic Apps</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latin typeface="+mn-lt"/>
                        </a:rPr>
                        <a:t>Durable Functions</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4084868943"/>
                  </a:ext>
                </a:extLst>
              </a:tr>
              <a:tr h="542605">
                <a:tc>
                  <a:txBody>
                    <a:bodyPr/>
                    <a:lstStyle/>
                    <a:p>
                      <a:pPr algn="l" fontAlgn="ctr">
                        <a:spcBef>
                          <a:spcPts val="0"/>
                        </a:spcBef>
                        <a:spcAft>
                          <a:spcPts val="0"/>
                        </a:spcAft>
                      </a:pPr>
                      <a:r>
                        <a:rPr lang="en-US" sz="1800" u="none" strike="noStrike" dirty="0">
                          <a:effectLst/>
                          <a:latin typeface="+mn-lt"/>
                        </a:rPr>
                        <a:t>Development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Designer-first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Code-first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4838322"/>
                  </a:ext>
                </a:extLst>
              </a:tr>
              <a:tr h="765083">
                <a:tc>
                  <a:txBody>
                    <a:bodyPr/>
                    <a:lstStyle/>
                    <a:p>
                      <a:pPr algn="l" fontAlgn="ctr">
                        <a:spcBef>
                          <a:spcPts val="0"/>
                        </a:spcBef>
                        <a:spcAft>
                          <a:spcPts val="0"/>
                        </a:spcAft>
                      </a:pPr>
                      <a:r>
                        <a:rPr lang="en-US" sz="1800" u="none" strike="noStrike" dirty="0">
                          <a:effectLst/>
                          <a:latin typeface="+mn-lt"/>
                        </a:rPr>
                        <a:t>Method</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Create orchestrations by using a GUI or editing configuration files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Write code and use the durable functions extension</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6474388"/>
                  </a:ext>
                </a:extLst>
              </a:tr>
              <a:tr h="987561">
                <a:tc>
                  <a:txBody>
                    <a:bodyPr/>
                    <a:lstStyle/>
                    <a:p>
                      <a:pPr algn="l" fontAlgn="ctr">
                        <a:spcBef>
                          <a:spcPts val="0"/>
                        </a:spcBef>
                        <a:spcAft>
                          <a:spcPts val="0"/>
                        </a:spcAft>
                      </a:pPr>
                      <a:r>
                        <a:rPr lang="en-US" sz="1800" u="none" strike="noStrike" dirty="0">
                          <a:effectLst/>
                          <a:latin typeface="+mn-lt"/>
                        </a:rPr>
                        <a:t>Connectivity</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Large collection of connectors , B2B pack, custom connectors </a:t>
                      </a: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b="0" i="0" u="none" strike="noStrike" dirty="0">
                          <a:effectLst/>
                          <a:latin typeface="+mn-lt"/>
                        </a:rPr>
                        <a:t>Large selection of built-in binding types, write code for custom bindings</a:t>
                      </a: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049559"/>
                  </a:ext>
                </a:extLst>
              </a:tr>
              <a:tr h="542605">
                <a:tc>
                  <a:txBody>
                    <a:bodyPr/>
                    <a:lstStyle/>
                    <a:p>
                      <a:pPr algn="l" fontAlgn="ctr">
                        <a:spcBef>
                          <a:spcPts val="0"/>
                        </a:spcBef>
                        <a:spcAft>
                          <a:spcPts val="0"/>
                        </a:spcAft>
                      </a:pPr>
                      <a:r>
                        <a:rPr lang="en-US" sz="1800" u="none" strike="noStrike" dirty="0">
                          <a:effectLst/>
                          <a:latin typeface="+mn-lt"/>
                        </a:rPr>
                        <a:t>Monitoring</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Azure portal, Azure Monitor logs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Azure Application Insights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40811385"/>
                  </a:ext>
                </a:extLst>
              </a:tr>
            </a:tbl>
          </a:graphicData>
        </a:graphic>
      </p:graphicFrame>
    </p:spTree>
    <p:extLst>
      <p:ext uri="{BB962C8B-B14F-4D97-AF65-F5344CB8AC3E}">
        <p14:creationId xmlns:p14="http://schemas.microsoft.com/office/powerpoint/2010/main" val="31427266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cs typeface="Segoe UI"/>
              </a:rPr>
              <a:t>Case studies and review</a:t>
            </a:r>
            <a:endParaRPr lang="en-US" dirty="0"/>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A92AA-4836-0FDF-CB3D-2A150DDF3480}"/>
              </a:ext>
            </a:extLst>
          </p:cNvPr>
          <p:cNvSpPr>
            <a:spLocks noGrp="1"/>
          </p:cNvSpPr>
          <p:nvPr>
            <p:ph type="title"/>
          </p:nvPr>
        </p:nvSpPr>
        <p:spPr/>
        <p:txBody>
          <a:bodyPr/>
          <a:lstStyle/>
          <a:p>
            <a:r>
              <a:rPr lang="en-US" dirty="0"/>
              <a:t>Review - Product and usage case (matching)</a:t>
            </a:r>
          </a:p>
        </p:txBody>
      </p:sp>
      <p:sp>
        <p:nvSpPr>
          <p:cNvPr id="26" name="Rectangle 25">
            <a:extLst>
              <a:ext uri="{FF2B5EF4-FFF2-40B4-BE49-F238E27FC236}">
                <a16:creationId xmlns:a16="http://schemas.microsoft.com/office/drawing/2014/main" id="{8F0E38A3-19F6-B15B-CC7E-69E705D4A17F}"/>
              </a:ext>
            </a:extLst>
          </p:cNvPr>
          <p:cNvSpPr/>
          <p:nvPr/>
        </p:nvSpPr>
        <p:spPr>
          <a:xfrm>
            <a:off x="660391" y="1612807"/>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Virtual machines</a:t>
            </a:r>
          </a:p>
        </p:txBody>
      </p:sp>
      <p:sp>
        <p:nvSpPr>
          <p:cNvPr id="27" name="Rectangle 26">
            <a:extLst>
              <a:ext uri="{FF2B5EF4-FFF2-40B4-BE49-F238E27FC236}">
                <a16:creationId xmlns:a16="http://schemas.microsoft.com/office/drawing/2014/main" id="{0D58C98B-5D7A-3973-133C-3B7DAEFB001F}"/>
              </a:ext>
            </a:extLst>
          </p:cNvPr>
          <p:cNvSpPr/>
          <p:nvPr/>
        </p:nvSpPr>
        <p:spPr>
          <a:xfrm>
            <a:off x="660391" y="2400639"/>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App Service</a:t>
            </a:r>
          </a:p>
        </p:txBody>
      </p:sp>
      <p:sp>
        <p:nvSpPr>
          <p:cNvPr id="28" name="Rectangle 27">
            <a:extLst>
              <a:ext uri="{FF2B5EF4-FFF2-40B4-BE49-F238E27FC236}">
                <a16:creationId xmlns:a16="http://schemas.microsoft.com/office/drawing/2014/main" id="{6AE9E154-2FFC-0F5E-C6E4-081DA85BB984}"/>
              </a:ext>
            </a:extLst>
          </p:cNvPr>
          <p:cNvSpPr/>
          <p:nvPr/>
        </p:nvSpPr>
        <p:spPr>
          <a:xfrm>
            <a:off x="660391" y="3188471"/>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Container Instances</a:t>
            </a:r>
          </a:p>
        </p:txBody>
      </p:sp>
      <p:sp>
        <p:nvSpPr>
          <p:cNvPr id="30" name="Rectangle 29">
            <a:extLst>
              <a:ext uri="{FF2B5EF4-FFF2-40B4-BE49-F238E27FC236}">
                <a16:creationId xmlns:a16="http://schemas.microsoft.com/office/drawing/2014/main" id="{5CB2CC72-C71D-164E-7FC7-60F2D59AEDD4}"/>
              </a:ext>
            </a:extLst>
          </p:cNvPr>
          <p:cNvSpPr/>
          <p:nvPr/>
        </p:nvSpPr>
        <p:spPr>
          <a:xfrm>
            <a:off x="660391" y="3976303"/>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Kubernetes Service</a:t>
            </a:r>
          </a:p>
        </p:txBody>
      </p:sp>
      <p:sp>
        <p:nvSpPr>
          <p:cNvPr id="31" name="Rectangle 30">
            <a:extLst>
              <a:ext uri="{FF2B5EF4-FFF2-40B4-BE49-F238E27FC236}">
                <a16:creationId xmlns:a16="http://schemas.microsoft.com/office/drawing/2014/main" id="{0CCD6479-A914-BDAC-812E-369913892005}"/>
              </a:ext>
            </a:extLst>
          </p:cNvPr>
          <p:cNvSpPr/>
          <p:nvPr/>
        </p:nvSpPr>
        <p:spPr>
          <a:xfrm>
            <a:off x="660391" y="4764135"/>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Functions</a:t>
            </a:r>
          </a:p>
        </p:txBody>
      </p:sp>
      <p:sp>
        <p:nvSpPr>
          <p:cNvPr id="32" name="Rectangle 31">
            <a:extLst>
              <a:ext uri="{FF2B5EF4-FFF2-40B4-BE49-F238E27FC236}">
                <a16:creationId xmlns:a16="http://schemas.microsoft.com/office/drawing/2014/main" id="{B4357FA8-6B77-6022-3B1C-18055AD35EC7}"/>
              </a:ext>
            </a:extLst>
          </p:cNvPr>
          <p:cNvSpPr/>
          <p:nvPr/>
        </p:nvSpPr>
        <p:spPr>
          <a:xfrm>
            <a:off x="660391" y="5551968"/>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Logic Apps</a:t>
            </a:r>
          </a:p>
        </p:txBody>
      </p:sp>
      <p:sp>
        <p:nvSpPr>
          <p:cNvPr id="34" name="Arrow: Right 33">
            <a:extLst>
              <a:ext uri="{FF2B5EF4-FFF2-40B4-BE49-F238E27FC236}">
                <a16:creationId xmlns:a16="http://schemas.microsoft.com/office/drawing/2014/main" id="{9F6AFC51-628A-0AC0-509C-C793F01B5044}"/>
              </a:ext>
            </a:extLst>
          </p:cNvPr>
          <p:cNvSpPr/>
          <p:nvPr/>
        </p:nvSpPr>
        <p:spPr bwMode="auto">
          <a:xfrm>
            <a:off x="4354285" y="2656113"/>
            <a:ext cx="1219201" cy="1860933"/>
          </a:xfrm>
          <a:prstGeom prst="rightArrow">
            <a:avLst>
              <a:gd name="adj1" fmla="val 40996"/>
              <a:gd name="adj2" fmla="val 15184"/>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Usage case?</a:t>
            </a:r>
          </a:p>
        </p:txBody>
      </p:sp>
      <p:sp>
        <p:nvSpPr>
          <p:cNvPr id="5" name="TextBox 5">
            <a:extLst>
              <a:ext uri="{FF2B5EF4-FFF2-40B4-BE49-F238E27FC236}">
                <a16:creationId xmlns:a16="http://schemas.microsoft.com/office/drawing/2014/main" id="{54DDC36E-5370-9169-A512-A14AC69CA325}"/>
              </a:ext>
            </a:extLst>
          </p:cNvPr>
          <p:cNvSpPr txBox="1"/>
          <p:nvPr/>
        </p:nvSpPr>
        <p:spPr>
          <a:xfrm>
            <a:off x="6096001" y="1877140"/>
            <a:ext cx="5029199" cy="3597523"/>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lang="en-US" sz="2000" dirty="0"/>
              <a:t>Move your independent docker containers to a PaaS offering</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Schedule tasks and messages</a:t>
            </a:r>
            <a:endParaRPr kumimoji="0" lang="en-US" sz="2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Run mobile apps</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Manage container </a:t>
            </a:r>
            <a:r>
              <a:rPr kumimoji="0" lang="en-US" sz="2000" b="0" i="0" u="none" strike="noStrike" kern="1200" cap="none" spc="0" normalizeH="0" baseline="0" noProof="0" dirty="0">
                <a:ln>
                  <a:noFill/>
                </a:ln>
                <a:effectLst/>
                <a:uLnTx/>
                <a:uFillTx/>
                <a:latin typeface="Segoe UI"/>
                <a:ea typeface="+mn-ea"/>
                <a:cs typeface="+mn-cs"/>
              </a:rPr>
              <a:t>orchestration</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Provide full operating system access </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Trigger a workflow based on an event</a:t>
            </a:r>
            <a:endParaRPr kumimoji="0" lang="en-US" sz="2000" b="0" i="0" u="none" strike="noStrike" kern="1200" cap="none" spc="0" normalizeH="0" baseline="0" noProof="0" dirty="0">
              <a:ln>
                <a:noFill/>
              </a:ln>
              <a:effectLst/>
              <a:uLnTx/>
              <a:uFillTx/>
              <a:latin typeface="Segoe UI"/>
              <a:ea typeface="+mn-ea"/>
              <a:cs typeface="+mn-cs"/>
            </a:endParaRPr>
          </a:p>
        </p:txBody>
      </p:sp>
      <p:pic>
        <p:nvPicPr>
          <p:cNvPr id="33" name="Picture 32">
            <a:extLst>
              <a:ext uri="{FF2B5EF4-FFF2-40B4-BE49-F238E27FC236}">
                <a16:creationId xmlns:a16="http://schemas.microsoft.com/office/drawing/2014/main" id="{6457B1E6-3BF1-0F07-7C13-75BE1EBF3DC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1525" y="323328"/>
            <a:ext cx="914528" cy="914528"/>
          </a:xfrm>
          <a:prstGeom prst="rect">
            <a:avLst/>
          </a:prstGeom>
        </p:spPr>
      </p:pic>
    </p:spTree>
    <p:extLst>
      <p:ext uri="{BB962C8B-B14F-4D97-AF65-F5344CB8AC3E}">
        <p14:creationId xmlns:p14="http://schemas.microsoft.com/office/powerpoint/2010/main" val="40637157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80196"/>
          </a:xfrm>
        </p:spPr>
        <p:txBody>
          <a:bodyPr/>
          <a:lstStyle/>
          <a:p>
            <a:r>
              <a:rPr lang="en-US" dirty="0">
                <a:solidFill>
                  <a:schemeClr val="tx2">
                    <a:lumMod val="50000"/>
                  </a:schemeClr>
                </a:solidFill>
              </a:rPr>
              <a:t>Review – Choose a compute service (drag and drop) </a:t>
            </a:r>
          </a:p>
        </p:txBody>
      </p:sp>
      <p:pic>
        <p:nvPicPr>
          <p:cNvPr id="23" name="Picture 22" descr="Decision tree for compute services. ">
            <a:extLst>
              <a:ext uri="{FF2B5EF4-FFF2-40B4-BE49-F238E27FC236}">
                <a16:creationId xmlns:a16="http://schemas.microsoft.com/office/drawing/2014/main" id="{7892101D-81F8-73D9-BDD9-1A558CD88A5B}"/>
              </a:ext>
            </a:extLst>
          </p:cNvPr>
          <p:cNvPicPr>
            <a:picLocks noChangeAspect="1"/>
          </p:cNvPicPr>
          <p:nvPr/>
        </p:nvPicPr>
        <p:blipFill>
          <a:blip r:embed="rId3"/>
          <a:stretch>
            <a:fillRect/>
          </a:stretch>
        </p:blipFill>
        <p:spPr>
          <a:xfrm>
            <a:off x="569854" y="1259182"/>
            <a:ext cx="7695240" cy="5021552"/>
          </a:xfrm>
          <a:prstGeom prst="rect">
            <a:avLst/>
          </a:prstGeom>
        </p:spPr>
      </p:pic>
      <p:grpSp>
        <p:nvGrpSpPr>
          <p:cNvPr id="28" name="Group 27" descr="Product icons to drag and drop. ">
            <a:extLst>
              <a:ext uri="{FF2B5EF4-FFF2-40B4-BE49-F238E27FC236}">
                <a16:creationId xmlns:a16="http://schemas.microsoft.com/office/drawing/2014/main" id="{13A29AB1-7D8F-AF73-A47A-39013D29638F}"/>
              </a:ext>
            </a:extLst>
          </p:cNvPr>
          <p:cNvGrpSpPr/>
          <p:nvPr/>
        </p:nvGrpSpPr>
        <p:grpSpPr>
          <a:xfrm>
            <a:off x="8846177" y="2147912"/>
            <a:ext cx="2527061" cy="3232458"/>
            <a:chOff x="8846177" y="2147912"/>
            <a:chExt cx="2527061" cy="3232458"/>
          </a:xfrm>
        </p:grpSpPr>
        <p:pic>
          <p:nvPicPr>
            <p:cNvPr id="3" name="Picture 2">
              <a:extLst>
                <a:ext uri="{FF2B5EF4-FFF2-40B4-BE49-F238E27FC236}">
                  <a16:creationId xmlns:a16="http://schemas.microsoft.com/office/drawing/2014/main" id="{969DE057-74D3-9BE7-E1BC-A22AB506667A}"/>
                </a:ext>
              </a:extLst>
            </p:cNvPr>
            <p:cNvPicPr>
              <a:picLocks noChangeAspect="1"/>
            </p:cNvPicPr>
            <p:nvPr/>
          </p:nvPicPr>
          <p:blipFill>
            <a:blip r:embed="rId4"/>
            <a:stretch>
              <a:fillRect/>
            </a:stretch>
          </p:blipFill>
          <p:spPr>
            <a:xfrm>
              <a:off x="10192285" y="2781238"/>
              <a:ext cx="1161905" cy="457143"/>
            </a:xfrm>
            <a:prstGeom prst="rect">
              <a:avLst/>
            </a:prstGeom>
          </p:spPr>
        </p:pic>
        <p:pic>
          <p:nvPicPr>
            <p:cNvPr id="7" name="Picture 6">
              <a:extLst>
                <a:ext uri="{FF2B5EF4-FFF2-40B4-BE49-F238E27FC236}">
                  <a16:creationId xmlns:a16="http://schemas.microsoft.com/office/drawing/2014/main" id="{CAD0A675-1E3E-7D42-EE76-2B7B49C9BA4A}"/>
                </a:ext>
              </a:extLst>
            </p:cNvPr>
            <p:cNvPicPr>
              <a:picLocks noChangeAspect="1"/>
            </p:cNvPicPr>
            <p:nvPr/>
          </p:nvPicPr>
          <p:blipFill>
            <a:blip r:embed="rId5"/>
            <a:stretch>
              <a:fillRect/>
            </a:stretch>
          </p:blipFill>
          <p:spPr>
            <a:xfrm>
              <a:off x="8846177" y="2810764"/>
              <a:ext cx="1171429" cy="409524"/>
            </a:xfrm>
            <a:prstGeom prst="rect">
              <a:avLst/>
            </a:prstGeom>
          </p:spPr>
        </p:pic>
        <p:pic>
          <p:nvPicPr>
            <p:cNvPr id="11" name="Picture 10">
              <a:extLst>
                <a:ext uri="{FF2B5EF4-FFF2-40B4-BE49-F238E27FC236}">
                  <a16:creationId xmlns:a16="http://schemas.microsoft.com/office/drawing/2014/main" id="{9418E38B-C3D4-85D9-608E-307A733A2164}"/>
                </a:ext>
              </a:extLst>
            </p:cNvPr>
            <p:cNvPicPr>
              <a:picLocks noChangeAspect="1"/>
            </p:cNvPicPr>
            <p:nvPr/>
          </p:nvPicPr>
          <p:blipFill>
            <a:blip r:embed="rId6"/>
            <a:stretch>
              <a:fillRect/>
            </a:stretch>
          </p:blipFill>
          <p:spPr>
            <a:xfrm>
              <a:off x="8869985" y="2152675"/>
              <a:ext cx="1200000" cy="447619"/>
            </a:xfrm>
            <a:prstGeom prst="rect">
              <a:avLst/>
            </a:prstGeom>
          </p:spPr>
        </p:pic>
        <p:pic>
          <p:nvPicPr>
            <p:cNvPr id="13" name="Picture 12">
              <a:extLst>
                <a:ext uri="{FF2B5EF4-FFF2-40B4-BE49-F238E27FC236}">
                  <a16:creationId xmlns:a16="http://schemas.microsoft.com/office/drawing/2014/main" id="{1B787098-9112-F391-24C2-95FA4A46C7DF}"/>
                </a:ext>
              </a:extLst>
            </p:cNvPr>
            <p:cNvPicPr>
              <a:picLocks noChangeAspect="1"/>
            </p:cNvPicPr>
            <p:nvPr/>
          </p:nvPicPr>
          <p:blipFill>
            <a:blip r:embed="rId7"/>
            <a:stretch>
              <a:fillRect/>
            </a:stretch>
          </p:blipFill>
          <p:spPr>
            <a:xfrm>
              <a:off x="10173238" y="3457420"/>
              <a:ext cx="1180952" cy="495238"/>
            </a:xfrm>
            <a:prstGeom prst="rect">
              <a:avLst/>
            </a:prstGeom>
          </p:spPr>
        </p:pic>
        <p:pic>
          <p:nvPicPr>
            <p:cNvPr id="16" name="Picture 15">
              <a:extLst>
                <a:ext uri="{FF2B5EF4-FFF2-40B4-BE49-F238E27FC236}">
                  <a16:creationId xmlns:a16="http://schemas.microsoft.com/office/drawing/2014/main" id="{6FE24038-FA06-DBD0-CDAB-D40E19843CB8}"/>
                </a:ext>
              </a:extLst>
            </p:cNvPr>
            <p:cNvPicPr>
              <a:picLocks noChangeAspect="1"/>
            </p:cNvPicPr>
            <p:nvPr/>
          </p:nvPicPr>
          <p:blipFill>
            <a:blip r:embed="rId8"/>
            <a:stretch>
              <a:fillRect/>
            </a:stretch>
          </p:blipFill>
          <p:spPr>
            <a:xfrm>
              <a:off x="8855701" y="3416429"/>
              <a:ext cx="1190476" cy="514286"/>
            </a:xfrm>
            <a:prstGeom prst="rect">
              <a:avLst/>
            </a:prstGeom>
          </p:spPr>
        </p:pic>
        <p:pic>
          <p:nvPicPr>
            <p:cNvPr id="18" name="Picture 17">
              <a:extLst>
                <a:ext uri="{FF2B5EF4-FFF2-40B4-BE49-F238E27FC236}">
                  <a16:creationId xmlns:a16="http://schemas.microsoft.com/office/drawing/2014/main" id="{F9F92E15-E7FD-5DEE-67A0-A9D18E83A6ED}"/>
                </a:ext>
              </a:extLst>
            </p:cNvPr>
            <p:cNvPicPr>
              <a:picLocks noChangeAspect="1"/>
            </p:cNvPicPr>
            <p:nvPr/>
          </p:nvPicPr>
          <p:blipFill>
            <a:blip r:embed="rId9"/>
            <a:stretch>
              <a:fillRect/>
            </a:stretch>
          </p:blipFill>
          <p:spPr>
            <a:xfrm>
              <a:off x="8869985" y="4164876"/>
              <a:ext cx="1200000" cy="514286"/>
            </a:xfrm>
            <a:prstGeom prst="rect">
              <a:avLst/>
            </a:prstGeom>
          </p:spPr>
        </p:pic>
        <p:pic>
          <p:nvPicPr>
            <p:cNvPr id="19" name="Picture 18">
              <a:extLst>
                <a:ext uri="{FF2B5EF4-FFF2-40B4-BE49-F238E27FC236}">
                  <a16:creationId xmlns:a16="http://schemas.microsoft.com/office/drawing/2014/main" id="{A6CBEBF7-956C-3AB2-29AC-D065D19AE384}"/>
                </a:ext>
              </a:extLst>
            </p:cNvPr>
            <p:cNvPicPr>
              <a:picLocks noChangeAspect="1"/>
            </p:cNvPicPr>
            <p:nvPr/>
          </p:nvPicPr>
          <p:blipFill>
            <a:blip r:embed="rId9"/>
            <a:stretch>
              <a:fillRect/>
            </a:stretch>
          </p:blipFill>
          <p:spPr>
            <a:xfrm>
              <a:off x="8846177" y="4866084"/>
              <a:ext cx="1200000" cy="514286"/>
            </a:xfrm>
            <a:prstGeom prst="rect">
              <a:avLst/>
            </a:prstGeom>
          </p:spPr>
        </p:pic>
        <p:pic>
          <p:nvPicPr>
            <p:cNvPr id="20" name="Picture 19">
              <a:extLst>
                <a:ext uri="{FF2B5EF4-FFF2-40B4-BE49-F238E27FC236}">
                  <a16:creationId xmlns:a16="http://schemas.microsoft.com/office/drawing/2014/main" id="{FC3D640B-A135-79E0-1C3D-4D553FFCE8C3}"/>
                </a:ext>
              </a:extLst>
            </p:cNvPr>
            <p:cNvPicPr>
              <a:picLocks noChangeAspect="1"/>
            </p:cNvPicPr>
            <p:nvPr/>
          </p:nvPicPr>
          <p:blipFill>
            <a:blip r:embed="rId4"/>
            <a:stretch>
              <a:fillRect/>
            </a:stretch>
          </p:blipFill>
          <p:spPr>
            <a:xfrm>
              <a:off x="10154190" y="2147912"/>
              <a:ext cx="1161905" cy="457143"/>
            </a:xfrm>
            <a:prstGeom prst="rect">
              <a:avLst/>
            </a:prstGeom>
          </p:spPr>
        </p:pic>
        <p:pic>
          <p:nvPicPr>
            <p:cNvPr id="25" name="Picture 24">
              <a:extLst>
                <a:ext uri="{FF2B5EF4-FFF2-40B4-BE49-F238E27FC236}">
                  <a16:creationId xmlns:a16="http://schemas.microsoft.com/office/drawing/2014/main" id="{200D5A42-1C20-C3E3-1BA6-2F1C943FE647}"/>
                </a:ext>
              </a:extLst>
            </p:cNvPr>
            <p:cNvPicPr>
              <a:picLocks noChangeAspect="1"/>
            </p:cNvPicPr>
            <p:nvPr/>
          </p:nvPicPr>
          <p:blipFill>
            <a:blip r:embed="rId10"/>
            <a:stretch>
              <a:fillRect/>
            </a:stretch>
          </p:blipFill>
          <p:spPr>
            <a:xfrm>
              <a:off x="10173238" y="4171697"/>
              <a:ext cx="1200000" cy="409524"/>
            </a:xfrm>
            <a:prstGeom prst="rect">
              <a:avLst/>
            </a:prstGeom>
          </p:spPr>
        </p:pic>
        <p:pic>
          <p:nvPicPr>
            <p:cNvPr id="26" name="Picture 25">
              <a:extLst>
                <a:ext uri="{FF2B5EF4-FFF2-40B4-BE49-F238E27FC236}">
                  <a16:creationId xmlns:a16="http://schemas.microsoft.com/office/drawing/2014/main" id="{65DEC928-809E-8A3F-F414-124556C350B1}"/>
                </a:ext>
              </a:extLst>
            </p:cNvPr>
            <p:cNvPicPr>
              <a:picLocks noChangeAspect="1"/>
            </p:cNvPicPr>
            <p:nvPr/>
          </p:nvPicPr>
          <p:blipFill>
            <a:blip r:embed="rId10"/>
            <a:stretch>
              <a:fillRect/>
            </a:stretch>
          </p:blipFill>
          <p:spPr>
            <a:xfrm>
              <a:off x="10173238" y="4800260"/>
              <a:ext cx="1200000" cy="409524"/>
            </a:xfrm>
            <a:prstGeom prst="rect">
              <a:avLst/>
            </a:prstGeom>
          </p:spPr>
        </p:pic>
      </p:grpSp>
      <p:pic>
        <p:nvPicPr>
          <p:cNvPr id="27" name="Picture 26">
            <a:extLst>
              <a:ext uri="{FF2B5EF4-FFF2-40B4-BE49-F238E27FC236}">
                <a16:creationId xmlns:a16="http://schemas.microsoft.com/office/drawing/2014/main" id="{BF654485-F357-8D04-1601-F035A50CA26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841525" y="323328"/>
            <a:ext cx="914528" cy="914528"/>
          </a:xfrm>
          <a:prstGeom prst="rect">
            <a:avLst/>
          </a:prstGeom>
        </p:spPr>
      </p:pic>
    </p:spTree>
    <p:extLst>
      <p:ext uri="{BB962C8B-B14F-4D97-AF65-F5344CB8AC3E}">
        <p14:creationId xmlns:p14="http://schemas.microsoft.com/office/powerpoint/2010/main" val="18993544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EEBD-ECD4-4924-A622-6471AF8939D0}"/>
              </a:ext>
            </a:extLst>
          </p:cNvPr>
          <p:cNvSpPr>
            <a:spLocks noGrp="1"/>
          </p:cNvSpPr>
          <p:nvPr>
            <p:ph type="title"/>
          </p:nvPr>
        </p:nvSpPr>
        <p:spPr>
          <a:xfrm>
            <a:off x="418643" y="440494"/>
            <a:ext cx="11341268" cy="680196"/>
          </a:xfrm>
        </p:spPr>
        <p:txBody>
          <a:bodyPr/>
          <a:lstStyle/>
          <a:p>
            <a:r>
              <a:rPr lang="en-US" dirty="0">
                <a:solidFill>
                  <a:schemeClr val="tx1"/>
                </a:solidFill>
              </a:rPr>
              <a:t>Case study – Compute solutions</a:t>
            </a:r>
          </a:p>
        </p:txBody>
      </p:sp>
      <p:sp>
        <p:nvSpPr>
          <p:cNvPr id="5" name="TextBox 4">
            <a:extLst>
              <a:ext uri="{FF2B5EF4-FFF2-40B4-BE49-F238E27FC236}">
                <a16:creationId xmlns:a16="http://schemas.microsoft.com/office/drawing/2014/main" id="{4B052DFD-773B-41FC-B4C1-95B56B27AAD0}"/>
              </a:ext>
            </a:extLst>
          </p:cNvPr>
          <p:cNvSpPr txBox="1"/>
          <p:nvPr/>
        </p:nvSpPr>
        <p:spPr>
          <a:xfrm>
            <a:off x="340624" y="1749968"/>
            <a:ext cx="3693809" cy="420422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Which Azure compute service would you recommend for the front-end tier? Address both the workload hosting and the web application. </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Which Azure compute service would you recommend for the middle tier application? Diagram what you decide and explain your solution. </a:t>
            </a:r>
          </a:p>
          <a:p>
            <a:pPr marL="342900" indent="-342900">
              <a:lnSpc>
                <a:spcPct val="90000"/>
              </a:lnSpc>
              <a:spcAft>
                <a:spcPts val="1200"/>
              </a:spcAft>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grpSp>
        <p:nvGrpSpPr>
          <p:cNvPr id="4" name="Group 3" descr="Diagram of BI enterprise application architecture ">
            <a:extLst>
              <a:ext uri="{FF2B5EF4-FFF2-40B4-BE49-F238E27FC236}">
                <a16:creationId xmlns:a16="http://schemas.microsoft.com/office/drawing/2014/main" id="{98734B7A-1D47-4F1E-8050-91BA3308DBC4}"/>
              </a:ext>
            </a:extLst>
          </p:cNvPr>
          <p:cNvGrpSpPr/>
          <p:nvPr/>
        </p:nvGrpSpPr>
        <p:grpSpPr>
          <a:xfrm>
            <a:off x="4518837" y="1493648"/>
            <a:ext cx="7343850" cy="4182814"/>
            <a:chOff x="1254434" y="1255224"/>
            <a:chExt cx="9254830" cy="4930565"/>
          </a:xfrm>
        </p:grpSpPr>
        <p:sp>
          <p:nvSpPr>
            <p:cNvPr id="9" name="TextBox 8">
              <a:extLst>
                <a:ext uri="{FF2B5EF4-FFF2-40B4-BE49-F238E27FC236}">
                  <a16:creationId xmlns:a16="http://schemas.microsoft.com/office/drawing/2014/main" id="{58E93BA6-7CD1-47A2-9FA5-E19C6519EA9B}"/>
                </a:ext>
              </a:extLst>
            </p:cNvPr>
            <p:cNvSpPr txBox="1"/>
            <p:nvPr/>
          </p:nvSpPr>
          <p:spPr>
            <a:xfrm>
              <a:off x="2906850" y="4146871"/>
              <a:ext cx="2543908" cy="1901056"/>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Heavy demand</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Servers reach their performance limits during the day</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Servers sit idle during off hours</a:t>
              </a:r>
            </a:p>
          </p:txBody>
        </p:sp>
        <p:sp>
          <p:nvSpPr>
            <p:cNvPr id="10" name="TextBox 9">
              <a:extLst>
                <a:ext uri="{FF2B5EF4-FFF2-40B4-BE49-F238E27FC236}">
                  <a16:creationId xmlns:a16="http://schemas.microsoft.com/office/drawing/2014/main" id="{5FEEBA96-891D-4DCB-820D-616179E61337}"/>
                </a:ext>
              </a:extLst>
            </p:cNvPr>
            <p:cNvSpPr txBox="1"/>
            <p:nvPr/>
          </p:nvSpPr>
          <p:spPr>
            <a:xfrm>
              <a:off x="5413076" y="4146871"/>
              <a:ext cx="2543908" cy="2038918"/>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Rest API call from the front-end tier</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400" kern="0" dirty="0">
                  <a:gradFill>
                    <a:gsLst>
                      <a:gs pos="2917">
                        <a:srgbClr val="000000"/>
                      </a:gs>
                      <a:gs pos="30000">
                        <a:srgbClr val="000000"/>
                      </a:gs>
                    </a:gsLst>
                    <a:lin ang="5400000" scaled="0"/>
                  </a:gradFill>
                </a:rPr>
                <a:t>Request demand changes from day to day</a:t>
              </a: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 </a:t>
              </a:r>
            </a:p>
          </p:txBody>
        </p:sp>
        <p:sp>
          <p:nvSpPr>
            <p:cNvPr id="11" name="TextBox 10">
              <a:extLst>
                <a:ext uri="{FF2B5EF4-FFF2-40B4-BE49-F238E27FC236}">
                  <a16:creationId xmlns:a16="http://schemas.microsoft.com/office/drawing/2014/main" id="{3688585A-EA5F-4F1C-BB10-F29C659C0834}"/>
                </a:ext>
              </a:extLst>
            </p:cNvPr>
            <p:cNvSpPr txBox="1"/>
            <p:nvPr/>
          </p:nvSpPr>
          <p:spPr>
            <a:xfrm>
              <a:off x="8124040" y="4098787"/>
              <a:ext cx="2183842" cy="1110158"/>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Uses all-flash enterprise SAN storage</a:t>
              </a:r>
            </a:p>
          </p:txBody>
        </p:sp>
        <p:grpSp>
          <p:nvGrpSpPr>
            <p:cNvPr id="3" name="Group 2" descr="IIS Web Servers (front tier), .NET Framework based business logic (middle tier), and SQL Server (backend). ">
              <a:extLst>
                <a:ext uri="{FF2B5EF4-FFF2-40B4-BE49-F238E27FC236}">
                  <a16:creationId xmlns:a16="http://schemas.microsoft.com/office/drawing/2014/main" id="{0603F36E-F83B-4390-AF0D-C8E0A75639EB}"/>
                </a:ext>
              </a:extLst>
            </p:cNvPr>
            <p:cNvGrpSpPr/>
            <p:nvPr/>
          </p:nvGrpSpPr>
          <p:grpSpPr>
            <a:xfrm>
              <a:off x="1254434" y="1255224"/>
              <a:ext cx="9254830" cy="2821590"/>
              <a:chOff x="1254434" y="1255224"/>
              <a:chExt cx="9254830" cy="2821590"/>
            </a:xfrm>
          </p:grpSpPr>
          <p:sp>
            <p:nvSpPr>
              <p:cNvPr id="6" name="Rectangle 5">
                <a:extLst>
                  <a:ext uri="{FF2B5EF4-FFF2-40B4-BE49-F238E27FC236}">
                    <a16:creationId xmlns:a16="http://schemas.microsoft.com/office/drawing/2014/main" id="{098FF333-AB69-4326-A7A4-9DAFC6734635}"/>
                  </a:ext>
                </a:extLst>
              </p:cNvPr>
              <p:cNvSpPr/>
              <p:nvPr/>
            </p:nvSpPr>
            <p:spPr bwMode="auto">
              <a:xfrm>
                <a:off x="3095256"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IIS Web Servers</a:t>
                </a:r>
              </a:p>
            </p:txBody>
          </p:sp>
          <p:sp>
            <p:nvSpPr>
              <p:cNvPr id="7" name="Rectangle 6">
                <a:extLst>
                  <a:ext uri="{FF2B5EF4-FFF2-40B4-BE49-F238E27FC236}">
                    <a16:creationId xmlns:a16="http://schemas.microsoft.com/office/drawing/2014/main" id="{B7B3EA34-DA01-4854-BDFA-6DEC2951F812}"/>
                  </a:ext>
                </a:extLst>
              </p:cNvPr>
              <p:cNvSpPr/>
              <p:nvPr/>
            </p:nvSpPr>
            <p:spPr bwMode="auto">
              <a:xfrm>
                <a:off x="5663804"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.NET Framework-based business logic</a:t>
                </a:r>
              </a:p>
            </p:txBody>
          </p:sp>
          <p:sp>
            <p:nvSpPr>
              <p:cNvPr id="8" name="Rectangle 7">
                <a:extLst>
                  <a:ext uri="{FF2B5EF4-FFF2-40B4-BE49-F238E27FC236}">
                    <a16:creationId xmlns:a16="http://schemas.microsoft.com/office/drawing/2014/main" id="{6BD8D099-C5FF-4966-9A57-3B625B55A3B4}"/>
                  </a:ext>
                </a:extLst>
              </p:cNvPr>
              <p:cNvSpPr/>
              <p:nvPr/>
            </p:nvSpPr>
            <p:spPr bwMode="auto">
              <a:xfrm>
                <a:off x="8146585"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SQL Server Analysis Services with SQL Server Always On Availability Group database</a:t>
                </a:r>
              </a:p>
            </p:txBody>
          </p:sp>
          <p:sp>
            <p:nvSpPr>
              <p:cNvPr id="12" name="Rectangle 11">
                <a:extLst>
                  <a:ext uri="{FF2B5EF4-FFF2-40B4-BE49-F238E27FC236}">
                    <a16:creationId xmlns:a16="http://schemas.microsoft.com/office/drawing/2014/main" id="{270B9E5C-A107-4D26-8C2B-0E20318488B3}"/>
                  </a:ext>
                  <a:ext uri="{C183D7F6-B498-43B3-948B-1728B52AA6E4}">
                    <adec:decorative xmlns:adec="http://schemas.microsoft.com/office/drawing/2017/decorative" val="1"/>
                  </a:ext>
                </a:extLst>
              </p:cNvPr>
              <p:cNvSpPr/>
              <p:nvPr/>
            </p:nvSpPr>
            <p:spPr bwMode="auto">
              <a:xfrm>
                <a:off x="2721792" y="1255224"/>
                <a:ext cx="7787472" cy="2821590"/>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a:extLst>
                  <a:ext uri="{FF2B5EF4-FFF2-40B4-BE49-F238E27FC236}">
                    <a16:creationId xmlns:a16="http://schemas.microsoft.com/office/drawing/2014/main" id="{DC4EC046-584A-4E55-BDAA-7A79662A9E86}"/>
                  </a:ext>
                  <a:ext uri="{C183D7F6-B498-43B3-948B-1728B52AA6E4}">
                    <adec:decorative xmlns:adec="http://schemas.microsoft.com/office/drawing/2017/decorative" val="1"/>
                  </a:ext>
                </a:extLst>
              </p:cNvPr>
              <p:cNvSpPr/>
              <p:nvPr/>
            </p:nvSpPr>
            <p:spPr bwMode="auto">
              <a:xfrm>
                <a:off x="2906849" y="1373807"/>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1C2BC69-CA5F-45E9-B62F-F3AA18FF26BB}"/>
                  </a:ext>
                  <a:ext uri="{C183D7F6-B498-43B3-948B-1728B52AA6E4}">
                    <adec:decorative xmlns:adec="http://schemas.microsoft.com/office/drawing/2017/decorative" val="1"/>
                  </a:ext>
                </a:extLst>
              </p:cNvPr>
              <p:cNvSpPr/>
              <p:nvPr/>
            </p:nvSpPr>
            <p:spPr bwMode="auto">
              <a:xfrm>
                <a:off x="5468760" y="1375482"/>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3C995608-3076-4BC2-AFD7-E37190DE72E0}"/>
                  </a:ext>
                  <a:ext uri="{C183D7F6-B498-43B3-948B-1728B52AA6E4}">
                    <adec:decorative xmlns:adec="http://schemas.microsoft.com/office/drawing/2017/decorative" val="1"/>
                  </a:ext>
                </a:extLst>
              </p:cNvPr>
              <p:cNvSpPr/>
              <p:nvPr/>
            </p:nvSpPr>
            <p:spPr bwMode="auto">
              <a:xfrm>
                <a:off x="7920560" y="1373807"/>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9D2B5EA8-A0F5-4E2E-A17E-0F37162642E3}"/>
                  </a:ext>
                  <a:ext uri="{C183D7F6-B498-43B3-948B-1728B52AA6E4}">
                    <adec:decorative xmlns:adec="http://schemas.microsoft.com/office/drawing/2017/decorative" val="1"/>
                  </a:ext>
                </a:extLst>
              </p:cNvPr>
              <p:cNvCxnSpPr>
                <a:stCxn id="6" idx="3"/>
                <a:endCxn id="7" idx="1"/>
              </p:cNvCxnSpPr>
              <p:nvPr/>
            </p:nvCxnSpPr>
            <p:spPr>
              <a:xfrm>
                <a:off x="5084830" y="2602367"/>
                <a:ext cx="578974" cy="0"/>
              </a:xfrm>
              <a:prstGeom prst="straightConnector1">
                <a:avLst/>
              </a:prstGeom>
              <a:noFill/>
              <a:ln w="9525" cap="flat" cmpd="sng" algn="ctr">
                <a:solidFill>
                  <a:srgbClr val="000000"/>
                </a:solidFill>
                <a:prstDash val="solid"/>
                <a:headEnd type="none"/>
                <a:tailEnd type="triangle"/>
              </a:ln>
              <a:effectLst/>
            </p:spPr>
          </p:cxnSp>
          <p:cxnSp>
            <p:nvCxnSpPr>
              <p:cNvPr id="21" name="Straight Arrow Connector 20">
                <a:extLst>
                  <a:ext uri="{FF2B5EF4-FFF2-40B4-BE49-F238E27FC236}">
                    <a16:creationId xmlns:a16="http://schemas.microsoft.com/office/drawing/2014/main" id="{94274BD2-17B5-497E-945C-01C5FBBD091D}"/>
                  </a:ext>
                  <a:ext uri="{C183D7F6-B498-43B3-948B-1728B52AA6E4}">
                    <adec:decorative xmlns:adec="http://schemas.microsoft.com/office/drawing/2017/decorative" val="1"/>
                  </a:ext>
                </a:extLst>
              </p:cNvPr>
              <p:cNvCxnSpPr>
                <a:cxnSpLocks/>
              </p:cNvCxnSpPr>
              <p:nvPr/>
            </p:nvCxnSpPr>
            <p:spPr>
              <a:xfrm>
                <a:off x="7653378" y="2602367"/>
                <a:ext cx="493207" cy="0"/>
              </a:xfrm>
              <a:prstGeom prst="straightConnector1">
                <a:avLst/>
              </a:prstGeom>
              <a:noFill/>
              <a:ln w="9525" cap="flat" cmpd="sng" algn="ctr">
                <a:solidFill>
                  <a:srgbClr val="00000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2F6689D4-C9C9-4C43-A549-B500625D0C0C}"/>
                  </a:ext>
                  <a:ext uri="{C183D7F6-B498-43B3-948B-1728B52AA6E4}">
                    <adec:decorative xmlns:adec="http://schemas.microsoft.com/office/drawing/2017/decorative" val="1"/>
                  </a:ext>
                </a:extLst>
              </p:cNvPr>
              <p:cNvCxnSpPr>
                <a:cxnSpLocks/>
                <a:stCxn id="25" idx="3"/>
                <a:endCxn id="6" idx="1"/>
              </p:cNvCxnSpPr>
              <p:nvPr/>
            </p:nvCxnSpPr>
            <p:spPr>
              <a:xfrm>
                <a:off x="2502173" y="2602367"/>
                <a:ext cx="593083" cy="0"/>
              </a:xfrm>
              <a:prstGeom prst="straightConnector1">
                <a:avLst/>
              </a:prstGeom>
              <a:noFill/>
              <a:ln w="9525" cap="flat" cmpd="sng" algn="ctr">
                <a:solidFill>
                  <a:srgbClr val="000000"/>
                </a:solidFill>
                <a:prstDash val="solid"/>
                <a:headEnd type="none"/>
                <a:tailEnd type="triangle"/>
              </a:ln>
              <a:effectLst/>
            </p:spPr>
          </p:cxnSp>
          <p:grpSp>
            <p:nvGrpSpPr>
              <p:cNvPr id="23" name="Group 22">
                <a:extLst>
                  <a:ext uri="{FF2B5EF4-FFF2-40B4-BE49-F238E27FC236}">
                    <a16:creationId xmlns:a16="http://schemas.microsoft.com/office/drawing/2014/main" id="{8513DB58-EAD6-4B56-BD72-8CEC1C72F59A}"/>
                  </a:ext>
                  <a:ext uri="{C183D7F6-B498-43B3-948B-1728B52AA6E4}">
                    <adec:decorative xmlns:adec="http://schemas.microsoft.com/office/drawing/2017/decorative" val="1"/>
                  </a:ext>
                </a:extLst>
              </p:cNvPr>
              <p:cNvGrpSpPr/>
              <p:nvPr/>
            </p:nvGrpSpPr>
            <p:grpSpPr>
              <a:xfrm>
                <a:off x="1467880" y="2108710"/>
                <a:ext cx="1034293" cy="1138841"/>
                <a:chOff x="1123751" y="1920274"/>
                <a:chExt cx="1034293" cy="1138841"/>
              </a:xfrm>
            </p:grpSpPr>
            <p:pic>
              <p:nvPicPr>
                <p:cNvPr id="25" name="Picture 24">
                  <a:extLst>
                    <a:ext uri="{FF2B5EF4-FFF2-40B4-BE49-F238E27FC236}">
                      <a16:creationId xmlns:a16="http://schemas.microsoft.com/office/drawing/2014/main" id="{717737E3-0C37-4417-85EE-311D8DC62A85}"/>
                    </a:ext>
                  </a:extLst>
                </p:cNvPr>
                <p:cNvPicPr>
                  <a:picLocks noChangeAspect="1"/>
                </p:cNvPicPr>
                <p:nvPr/>
              </p:nvPicPr>
              <p:blipFill>
                <a:blip r:embed="rId3" cstate="print">
                  <a:duotone>
                    <a:prstClr val="black"/>
                    <a:srgbClr val="0078D3">
                      <a:tint val="45000"/>
                      <a:satMod val="400000"/>
                    </a:srgbClr>
                  </a:duotone>
                  <a:extLst>
                    <a:ext uri="{28A0092B-C50C-407E-A947-70E740481C1C}">
                      <a14:useLocalDpi xmlns:a14="http://schemas.microsoft.com/office/drawing/2010/main" val="0"/>
                    </a:ext>
                  </a:extLst>
                </a:blip>
                <a:stretch>
                  <a:fillRect/>
                </a:stretch>
              </p:blipFill>
              <p:spPr>
                <a:xfrm>
                  <a:off x="1615092" y="2124220"/>
                  <a:ext cx="542952" cy="579422"/>
                </a:xfrm>
                <a:prstGeom prst="rect">
                  <a:avLst/>
                </a:prstGeom>
              </p:spPr>
            </p:pic>
            <p:pic>
              <p:nvPicPr>
                <p:cNvPr id="26" name="Picture 25">
                  <a:extLst>
                    <a:ext uri="{FF2B5EF4-FFF2-40B4-BE49-F238E27FC236}">
                      <a16:creationId xmlns:a16="http://schemas.microsoft.com/office/drawing/2014/main" id="{F716056E-19A0-46EF-A9BE-56E21FEEF84B}"/>
                    </a:ext>
                  </a:extLst>
                </p:cNvPr>
                <p:cNvPicPr>
                  <a:picLocks noChangeAspect="1"/>
                </p:cNvPicPr>
                <p:nvPr/>
              </p:nvPicPr>
              <p:blipFill>
                <a:blip r:embed="rId3" cstate="print">
                  <a:duotone>
                    <a:prstClr val="black"/>
                    <a:srgbClr val="EBEBEB">
                      <a:tint val="45000"/>
                      <a:satMod val="400000"/>
                    </a:srgbClr>
                  </a:duotone>
                  <a:extLst>
                    <a:ext uri="{28A0092B-C50C-407E-A947-70E740481C1C}">
                      <a14:useLocalDpi xmlns:a14="http://schemas.microsoft.com/office/drawing/2010/main" val="0"/>
                    </a:ext>
                  </a:extLst>
                </a:blip>
                <a:stretch>
                  <a:fillRect/>
                </a:stretch>
              </p:blipFill>
              <p:spPr>
                <a:xfrm>
                  <a:off x="1123751" y="1920274"/>
                  <a:ext cx="542952" cy="582177"/>
                </a:xfrm>
                <a:prstGeom prst="rect">
                  <a:avLst/>
                </a:prstGeom>
              </p:spPr>
            </p:pic>
            <p:pic>
              <p:nvPicPr>
                <p:cNvPr id="27" name="Picture 26">
                  <a:extLst>
                    <a:ext uri="{FF2B5EF4-FFF2-40B4-BE49-F238E27FC236}">
                      <a16:creationId xmlns:a16="http://schemas.microsoft.com/office/drawing/2014/main" id="{C320BA04-CEBC-4AF7-8217-DCEBC85DB5D1}"/>
                    </a:ext>
                  </a:extLst>
                </p:cNvPr>
                <p:cNvPicPr>
                  <a:picLocks noChangeAspect="1"/>
                </p:cNvPicPr>
                <p:nvPr/>
              </p:nvPicPr>
              <p:blipFill>
                <a:blip r:embed="rId4"/>
                <a:stretch>
                  <a:fillRect/>
                </a:stretch>
              </p:blipFill>
              <p:spPr>
                <a:xfrm>
                  <a:off x="1175361" y="2525715"/>
                  <a:ext cx="457200" cy="533400"/>
                </a:xfrm>
                <a:prstGeom prst="rect">
                  <a:avLst/>
                </a:prstGeom>
              </p:spPr>
            </p:pic>
          </p:grpSp>
          <p:sp>
            <p:nvSpPr>
              <p:cNvPr id="24" name="TextBox 23">
                <a:extLst>
                  <a:ext uri="{FF2B5EF4-FFF2-40B4-BE49-F238E27FC236}">
                    <a16:creationId xmlns:a16="http://schemas.microsoft.com/office/drawing/2014/main" id="{F357E235-C8A9-4E6A-AEF9-2373D66A3815}"/>
                  </a:ext>
                </a:extLst>
              </p:cNvPr>
              <p:cNvSpPr txBox="1"/>
              <p:nvPr/>
            </p:nvSpPr>
            <p:spPr>
              <a:xfrm>
                <a:off x="1254434" y="3303865"/>
                <a:ext cx="1302475" cy="565963"/>
              </a:xfrm>
              <a:prstGeom prst="rect">
                <a:avLst/>
              </a:prstGeom>
              <a:noFill/>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rPr>
                  <a:t>Business analysts</a:t>
                </a:r>
              </a:p>
            </p:txBody>
          </p:sp>
        </p:grpSp>
      </p:grpSp>
    </p:spTree>
    <p:extLst>
      <p:ext uri="{BB962C8B-B14F-4D97-AF65-F5344CB8AC3E}">
        <p14:creationId xmlns:p14="http://schemas.microsoft.com/office/powerpoint/2010/main" val="12357865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7146-7C15-4F93-8532-A378FC4AFA77}"/>
              </a:ext>
            </a:extLst>
          </p:cNvPr>
          <p:cNvSpPr>
            <a:spLocks noGrp="1"/>
          </p:cNvSpPr>
          <p:nvPr>
            <p:ph type="title"/>
          </p:nvPr>
        </p:nvSpPr>
        <p:spPr/>
        <p:txBody>
          <a:bodyPr/>
          <a:lstStyle/>
          <a:p>
            <a:r>
              <a:rPr lang="en-US" dirty="0"/>
              <a:t>Instructor Solution – IaaS Version</a:t>
            </a:r>
          </a:p>
        </p:txBody>
      </p:sp>
      <p:pic>
        <p:nvPicPr>
          <p:cNvPr id="3" name="Picture 2" descr="Visual representation of the discussion in the trainer solution. ">
            <a:extLst>
              <a:ext uri="{FF2B5EF4-FFF2-40B4-BE49-F238E27FC236}">
                <a16:creationId xmlns:a16="http://schemas.microsoft.com/office/drawing/2014/main" id="{CA7ACD02-3838-4F86-B6CD-470002AB13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8198" y="991364"/>
            <a:ext cx="6187720" cy="5426142"/>
          </a:xfrm>
          <a:prstGeom prst="rect">
            <a:avLst/>
          </a:prstGeom>
          <a:noFill/>
        </p:spPr>
      </p:pic>
    </p:spTree>
    <p:extLst>
      <p:ext uri="{BB962C8B-B14F-4D97-AF65-F5344CB8AC3E}">
        <p14:creationId xmlns:p14="http://schemas.microsoft.com/office/powerpoint/2010/main" val="24206825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62D0B8-B3E9-4352-9062-F49A96329655}"/>
              </a:ext>
            </a:extLst>
          </p:cNvPr>
          <p:cNvSpPr>
            <a:spLocks noGrp="1"/>
          </p:cNvSpPr>
          <p:nvPr>
            <p:ph type="title"/>
          </p:nvPr>
        </p:nvSpPr>
        <p:spPr/>
        <p:txBody>
          <a:bodyPr/>
          <a:lstStyle/>
          <a:p>
            <a:r>
              <a:rPr lang="en-US" dirty="0"/>
              <a:t>Choose a compute solution </a:t>
            </a:r>
          </a:p>
        </p:txBody>
      </p:sp>
    </p:spTree>
    <p:extLst>
      <p:ext uri="{BB962C8B-B14F-4D97-AF65-F5344CB8AC3E}">
        <p14:creationId xmlns:p14="http://schemas.microsoft.com/office/powerpoint/2010/main" val="35713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D29D-8D94-4CF7-A53B-26DC9EDDA394}"/>
              </a:ext>
            </a:extLst>
          </p:cNvPr>
          <p:cNvSpPr>
            <a:spLocks noGrp="1"/>
          </p:cNvSpPr>
          <p:nvPr>
            <p:ph type="title"/>
          </p:nvPr>
        </p:nvSpPr>
        <p:spPr/>
        <p:txBody>
          <a:bodyPr/>
          <a:lstStyle/>
          <a:p>
            <a:r>
              <a:rPr lang="en-US" dirty="0"/>
              <a:t>Instructor Solution – PaaS Solution </a:t>
            </a:r>
          </a:p>
        </p:txBody>
      </p:sp>
      <p:pic>
        <p:nvPicPr>
          <p:cNvPr id="3" name="Picture 2" descr="Visual representation of the discussion in the trainer solution. ">
            <a:extLst>
              <a:ext uri="{FF2B5EF4-FFF2-40B4-BE49-F238E27FC236}">
                <a16:creationId xmlns:a16="http://schemas.microsoft.com/office/drawing/2014/main" id="{C0AA7B12-BF35-46CA-ACBC-73DD2C5D7B15}"/>
              </a:ext>
            </a:extLst>
          </p:cNvPr>
          <p:cNvPicPr>
            <a:picLocks noChangeAspect="1"/>
          </p:cNvPicPr>
          <p:nvPr/>
        </p:nvPicPr>
        <p:blipFill>
          <a:blip r:embed="rId3"/>
          <a:stretch>
            <a:fillRect/>
          </a:stretch>
        </p:blipFill>
        <p:spPr>
          <a:xfrm>
            <a:off x="2162287" y="977116"/>
            <a:ext cx="6722633" cy="5643852"/>
          </a:xfrm>
          <a:prstGeom prst="rect">
            <a:avLst/>
          </a:prstGeom>
        </p:spPr>
      </p:pic>
    </p:spTree>
    <p:extLst>
      <p:ext uri="{BB962C8B-B14F-4D97-AF65-F5344CB8AC3E}">
        <p14:creationId xmlns:p14="http://schemas.microsoft.com/office/powerpoint/2010/main" val="9624724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compute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3857004" y="2256857"/>
            <a:ext cx="7590042" cy="312471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defTabSz="914367">
              <a:spcAft>
                <a:spcPts val="600"/>
              </a:spcAft>
              <a:buFont typeface="Arial" panose="020B0604020202020204" pitchFamily="34" charset="0"/>
              <a:buChar char="•"/>
              <a:defRPr/>
            </a:pPr>
            <a:r>
              <a:rPr lang="en-US" sz="1800" dirty="0">
                <a:solidFill>
                  <a:schemeClr val="tx2">
                    <a:lumMod val="50000"/>
                  </a:schemeClr>
                </a:solidFill>
                <a:latin typeface="Segoe UI"/>
                <a:hlinkClick r:id="rId3">
                  <a:extLst>
                    <a:ext uri="{A12FA001-AC4F-418D-AE19-62706E023703}">
                      <ahyp:hlinkClr xmlns:ahyp="http://schemas.microsoft.com/office/drawing/2018/hyperlinkcolor" val="tx"/>
                    </a:ext>
                  </a:extLst>
                </a:hlinkClick>
              </a:rPr>
              <a:t>Choose the best Azure service to automate your business processes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4">
                  <a:extLst>
                    <a:ext uri="{A12FA001-AC4F-418D-AE19-62706E023703}">
                      <ahyp:hlinkClr xmlns:ahyp="http://schemas.microsoft.com/office/drawing/2018/hyperlinkcolor" val="tx"/>
                    </a:ext>
                  </a:extLst>
                </a:hlinkClick>
              </a:rPr>
              <a:t>Create serverless logic with Azure Functions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5">
                  <a:extLst>
                    <a:ext uri="{A12FA001-AC4F-418D-AE19-62706E023703}">
                      <ahyp:hlinkClr xmlns:ahyp="http://schemas.microsoft.com/office/drawing/2018/hyperlinkcolor" val="tx"/>
                    </a:ext>
                  </a:extLst>
                </a:hlinkClick>
              </a:rPr>
              <a:t>Introduction to Azure Logic Apps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6">
                  <a:extLst>
                    <a:ext uri="{A12FA001-AC4F-418D-AE19-62706E023703}">
                      <ahyp:hlinkClr xmlns:ahyp="http://schemas.microsoft.com/office/drawing/2018/hyperlinkcolor" val="tx"/>
                    </a:ext>
                  </a:extLst>
                </a:hlinkClick>
              </a:rPr>
              <a:t>Host a web application with Azure App Service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7">
                  <a:extLst>
                    <a:ext uri="{A12FA001-AC4F-418D-AE19-62706E023703}">
                      <ahyp:hlinkClr xmlns:ahyp="http://schemas.microsoft.com/office/drawing/2018/hyperlinkcolor" val="tx"/>
                    </a:ext>
                  </a:extLst>
                </a:hlinkClick>
              </a:rPr>
              <a:t>Introduction to Azure Kubernetes Service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8">
                  <a:extLst>
                    <a:ext uri="{A12FA001-AC4F-418D-AE19-62706E023703}">
                      <ahyp:hlinkClr xmlns:ahyp="http://schemas.microsoft.com/office/drawing/2018/hyperlinkcolor" val="tx"/>
                    </a:ext>
                  </a:extLst>
                </a:hlinkClick>
              </a:rPr>
              <a:t>Introduction to Azure virtual machines </a:t>
            </a:r>
            <a:endParaRPr lang="en-US" sz="1800" dirty="0">
              <a:solidFill>
                <a:schemeClr val="tx2">
                  <a:lumMod val="50000"/>
                </a:schemeClr>
              </a:solidFill>
              <a:latin typeface="Segoe UI"/>
            </a:endParaRPr>
          </a:p>
          <a:p>
            <a:pPr marL="17">
              <a:spcAft>
                <a:spcPts val="600"/>
              </a:spcAft>
            </a:pPr>
            <a:endParaRPr lang="en-US" sz="1800" b="0" dirty="0">
              <a:solidFill>
                <a:schemeClr val="accent1"/>
              </a:solidFill>
              <a:effectLst/>
              <a:ea typeface="Yu Gothic Light" panose="020B0300000000000000" pitchFamily="34" charset="-128"/>
              <a:cs typeface="Times New Roman" panose="02020603050405020304" pitchFamily="18" charset="0"/>
            </a:endParaRPr>
          </a:p>
          <a:p>
            <a:pPr marL="17">
              <a:spcAft>
                <a:spcPts val="600"/>
              </a:spcAft>
            </a:pPr>
            <a:r>
              <a:rPr lang="en-US" sz="1800" b="1" dirty="0">
                <a:solidFill>
                  <a:schemeClr val="tx1"/>
                </a:solidFill>
                <a:effectLst/>
                <a:ea typeface="Yu Gothic Light" panose="020B0300000000000000" pitchFamily="34" charset="-128"/>
                <a:cs typeface="Times New Roman" panose="02020603050405020304" pitchFamily="18" charset="0"/>
              </a:rPr>
              <a:t>Optional exercises: </a:t>
            </a:r>
          </a:p>
          <a:p>
            <a:pPr marL="285767" indent="-285750">
              <a:spcAft>
                <a:spcPts val="600"/>
              </a:spcAft>
              <a:buFont typeface="Arial" panose="020B0604020202020204" pitchFamily="34" charset="0"/>
              <a:buChar char="•"/>
            </a:pPr>
            <a:r>
              <a:rPr lang="en-US" sz="1800" dirty="0">
                <a:solidFill>
                  <a:schemeClr val="tx2">
                    <a:lumMod val="50000"/>
                  </a:schemeClr>
                </a:solidFill>
                <a:latin typeface="Segoe UI"/>
                <a:hlinkClick r:id="rId9">
                  <a:extLst>
                    <a:ext uri="{A12FA001-AC4F-418D-AE19-62706E023703}">
                      <ahyp:hlinkClr xmlns:ahyp="http://schemas.microsoft.com/office/drawing/2018/hyperlinkcolor" val="tx"/>
                    </a:ext>
                  </a:extLst>
                </a:hlinkClick>
              </a:rPr>
              <a:t>Create a web app in the Azure portal</a:t>
            </a:r>
            <a:endParaRPr lang="en-US" sz="1800" dirty="0">
              <a:solidFill>
                <a:schemeClr val="tx2">
                  <a:lumMod val="50000"/>
                </a:schemeClr>
              </a:solidFill>
              <a:latin typeface="Segoe UI"/>
            </a:endParaRPr>
          </a:p>
          <a:p>
            <a:pPr marL="285767" indent="-285750">
              <a:spcAft>
                <a:spcPts val="600"/>
              </a:spcAft>
              <a:buFont typeface="Arial" panose="020B0604020202020204" pitchFamily="34" charset="0"/>
              <a:buChar char="•"/>
            </a:pPr>
            <a:r>
              <a:rPr lang="en-US" sz="1800" dirty="0">
                <a:solidFill>
                  <a:schemeClr val="tx2">
                    <a:lumMod val="50000"/>
                  </a:schemeClr>
                </a:solidFill>
                <a:latin typeface="Segoe UI"/>
                <a:hlinkClick r:id="rId10">
                  <a:extLst>
                    <a:ext uri="{A12FA001-AC4F-418D-AE19-62706E023703}">
                      <ahyp:hlinkClr xmlns:ahyp="http://schemas.microsoft.com/office/drawing/2018/hyperlinkcolor" val="tx"/>
                    </a:ext>
                  </a:extLst>
                </a:hlinkClick>
              </a:rPr>
              <a:t>Create a Windows virtual machine</a:t>
            </a:r>
            <a:endParaRPr lang="en-US" sz="1800" dirty="0">
              <a:solidFill>
                <a:schemeClr val="tx2">
                  <a:lumMod val="50000"/>
                </a:schemeClr>
              </a:solidFill>
              <a:latin typeface="Segoe UI"/>
            </a:endParaRPr>
          </a:p>
          <a:p>
            <a:pPr marL="285750" lvl="1" indent="-285750" defTabSz="914367">
              <a:spcBef>
                <a:spcPts val="1176"/>
              </a:spcBef>
              <a:buFont typeface="Arial" panose="020B0604020202020204" pitchFamily="34" charset="0"/>
              <a:buChar char="•"/>
              <a:defRPr/>
            </a:pPr>
            <a:endParaRPr lang="en-US" sz="1800" dirty="0">
              <a:solidFill>
                <a:schemeClr val="tx2">
                  <a:lumMod val="50000"/>
                </a:schemeClr>
              </a:solidFill>
              <a:latin typeface="Segoe UI"/>
            </a:endParaRPr>
          </a:p>
        </p:txBody>
      </p:sp>
    </p:spTree>
    <p:extLst>
      <p:ext uri="{BB962C8B-B14F-4D97-AF65-F5344CB8AC3E}">
        <p14:creationId xmlns:p14="http://schemas.microsoft.com/office/powerpoint/2010/main" val="34446996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7478333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a:xfrm>
            <a:off x="418643" y="440494"/>
            <a:ext cx="11341268" cy="642840"/>
          </a:xfrm>
        </p:spPr>
        <p:txBody>
          <a:bodyPr/>
          <a:lstStyle/>
          <a:p>
            <a:r>
              <a:rPr lang="en-US" dirty="0"/>
              <a:t>Solution idea #1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a:xfrm>
            <a:off x="432089" y="992799"/>
            <a:ext cx="11341268" cy="430887"/>
          </a:xfrm>
        </p:spPr>
        <p:txBody>
          <a:bodyPr/>
          <a:lstStyle/>
          <a:p>
            <a:r>
              <a:rPr lang="en-US" dirty="0"/>
              <a:t>Run a Linux or Windows virtual machine on Azure</a:t>
            </a:r>
          </a:p>
        </p:txBody>
      </p:sp>
      <p:pic>
        <p:nvPicPr>
          <p:cNvPr id="1026" name="Picture 2" descr="VM with public IP address and managed disks. ">
            <a:extLst>
              <a:ext uri="{FF2B5EF4-FFF2-40B4-BE49-F238E27FC236}">
                <a16:creationId xmlns:a16="http://schemas.microsoft.com/office/drawing/2014/main" id="{925784B3-7EF5-45BA-8AE0-7F41D3FB5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754" y="1635639"/>
            <a:ext cx="7915275"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301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#2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t>3d image rendering with Azure Batch</a:t>
            </a:r>
          </a:p>
        </p:txBody>
      </p:sp>
      <p:pic>
        <p:nvPicPr>
          <p:cNvPr id="2" name="Picture 1" descr="Azure Batch uses Azure storage for job tasks. ">
            <a:extLst>
              <a:ext uri="{FF2B5EF4-FFF2-40B4-BE49-F238E27FC236}">
                <a16:creationId xmlns:a16="http://schemas.microsoft.com/office/drawing/2014/main" id="{F88E21B8-B900-491A-944A-8268BA756143}"/>
              </a:ext>
            </a:extLst>
          </p:cNvPr>
          <p:cNvPicPr>
            <a:picLocks noChangeAspect="1"/>
          </p:cNvPicPr>
          <p:nvPr/>
        </p:nvPicPr>
        <p:blipFill>
          <a:blip r:embed="rId3"/>
          <a:stretch>
            <a:fillRect/>
          </a:stretch>
        </p:blipFill>
        <p:spPr>
          <a:xfrm>
            <a:off x="2796364" y="1635639"/>
            <a:ext cx="5783114" cy="4440805"/>
          </a:xfrm>
          <a:prstGeom prst="rect">
            <a:avLst/>
          </a:prstGeom>
        </p:spPr>
      </p:pic>
    </p:spTree>
    <p:extLst>
      <p:ext uri="{BB962C8B-B14F-4D97-AF65-F5344CB8AC3E}">
        <p14:creationId xmlns:p14="http://schemas.microsoft.com/office/powerpoint/2010/main" val="11110867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#3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t>Basic web application</a:t>
            </a:r>
          </a:p>
        </p:txBody>
      </p:sp>
      <p:pic>
        <p:nvPicPr>
          <p:cNvPr id="5" name="Picture 4" descr="Basic web application production, stage, and last good web sites. ">
            <a:extLst>
              <a:ext uri="{FF2B5EF4-FFF2-40B4-BE49-F238E27FC236}">
                <a16:creationId xmlns:a16="http://schemas.microsoft.com/office/drawing/2014/main" id="{BCBC1ABA-B5C1-42B9-AA53-D38F226B724C}"/>
              </a:ext>
            </a:extLst>
          </p:cNvPr>
          <p:cNvPicPr>
            <a:picLocks noChangeAspect="1"/>
          </p:cNvPicPr>
          <p:nvPr/>
        </p:nvPicPr>
        <p:blipFill>
          <a:blip r:embed="rId3"/>
          <a:stretch>
            <a:fillRect/>
          </a:stretch>
        </p:blipFill>
        <p:spPr>
          <a:xfrm>
            <a:off x="614461" y="1878927"/>
            <a:ext cx="11258561" cy="3883919"/>
          </a:xfrm>
          <a:prstGeom prst="rect">
            <a:avLst/>
          </a:prstGeom>
        </p:spPr>
      </p:pic>
    </p:spTree>
    <p:extLst>
      <p:ext uri="{BB962C8B-B14F-4D97-AF65-F5344CB8AC3E}">
        <p14:creationId xmlns:p14="http://schemas.microsoft.com/office/powerpoint/2010/main" val="25533356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#4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t>Pipeline for container-based workloads</a:t>
            </a:r>
          </a:p>
        </p:txBody>
      </p:sp>
      <p:pic>
        <p:nvPicPr>
          <p:cNvPr id="2" name="Picture 1" descr="Pipeline using Jenkins, ACR, AKS, and Cosmos DB. ">
            <a:extLst>
              <a:ext uri="{FF2B5EF4-FFF2-40B4-BE49-F238E27FC236}">
                <a16:creationId xmlns:a16="http://schemas.microsoft.com/office/drawing/2014/main" id="{A69914FE-E3FE-44E9-9201-1BBC9F74590B}"/>
              </a:ext>
            </a:extLst>
          </p:cNvPr>
          <p:cNvPicPr>
            <a:picLocks noChangeAspect="1"/>
          </p:cNvPicPr>
          <p:nvPr/>
        </p:nvPicPr>
        <p:blipFill>
          <a:blip r:embed="rId3"/>
          <a:stretch>
            <a:fillRect/>
          </a:stretch>
        </p:blipFill>
        <p:spPr>
          <a:xfrm>
            <a:off x="2169041" y="1831906"/>
            <a:ext cx="7482995" cy="4033295"/>
          </a:xfrm>
          <a:prstGeom prst="rect">
            <a:avLst/>
          </a:prstGeom>
        </p:spPr>
      </p:pic>
    </p:spTree>
    <p:extLst>
      <p:ext uri="{BB962C8B-B14F-4D97-AF65-F5344CB8AC3E}">
        <p14:creationId xmlns:p14="http://schemas.microsoft.com/office/powerpoint/2010/main" val="13594856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#5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t>Sharing location in real time using low-cost serverless Azure services</a:t>
            </a:r>
          </a:p>
        </p:txBody>
      </p:sp>
      <p:pic>
        <p:nvPicPr>
          <p:cNvPr id="5" name="Picture 4" descr="An active and standby region have a Web App and a Function App. ">
            <a:extLst>
              <a:ext uri="{FF2B5EF4-FFF2-40B4-BE49-F238E27FC236}">
                <a16:creationId xmlns:a16="http://schemas.microsoft.com/office/drawing/2014/main" id="{3E67C5BE-CF87-4426-A45C-0FBF098CB594}"/>
              </a:ext>
            </a:extLst>
          </p:cNvPr>
          <p:cNvPicPr>
            <a:picLocks noChangeAspect="1"/>
          </p:cNvPicPr>
          <p:nvPr/>
        </p:nvPicPr>
        <p:blipFill>
          <a:blip r:embed="rId3"/>
          <a:stretch>
            <a:fillRect/>
          </a:stretch>
        </p:blipFill>
        <p:spPr>
          <a:xfrm>
            <a:off x="1562985" y="1635640"/>
            <a:ext cx="8697434" cy="4634532"/>
          </a:xfrm>
          <a:prstGeom prst="rect">
            <a:avLst/>
          </a:prstGeom>
        </p:spPr>
      </p:pic>
    </p:spTree>
    <p:extLst>
      <p:ext uri="{BB962C8B-B14F-4D97-AF65-F5344CB8AC3E}">
        <p14:creationId xmlns:p14="http://schemas.microsoft.com/office/powerpoint/2010/main" val="15877532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u="sng" dirty="0">
                <a:solidFill>
                  <a:schemeClr val="tx1"/>
                </a:solidFill>
                <a:uFill>
                  <a:solidFill>
                    <a:schemeClr val="bg2"/>
                  </a:solidFill>
                </a:uFill>
                <a:hlinkClick r:id="rId3">
                  <a:extLst>
                    <a:ext uri="{A12FA001-AC4F-418D-AE19-62706E023703}">
                      <ahyp:hlinkClr xmlns:ahyp="http://schemas.microsoft.com/office/drawing/2018/hyperlinkcolor" val="tx"/>
                    </a:ext>
                  </a:extLst>
                </a:hlinkClick>
              </a:rPr>
              <a:t>Choose a compute service for your application </a:t>
            </a:r>
            <a:endParaRPr lang="en-US" u="sng" dirty="0">
              <a:solidFill>
                <a:schemeClr val="tx1"/>
              </a:solidFill>
              <a:uFill>
                <a:solidFill>
                  <a:schemeClr val="bg2"/>
                </a:solidFill>
              </a:uFill>
            </a:endParaRPr>
          </a:p>
        </p:txBody>
      </p:sp>
      <p:pic>
        <p:nvPicPr>
          <p:cNvPr id="5" name="Picture 4" descr="Decision tree for compute services. ">
            <a:extLst>
              <a:ext uri="{FF2B5EF4-FFF2-40B4-BE49-F238E27FC236}">
                <a16:creationId xmlns:a16="http://schemas.microsoft.com/office/drawing/2014/main" id="{7E65250F-C6DF-47A5-AB06-5A81674BFBD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26512" y="1289785"/>
            <a:ext cx="7551652" cy="4984042"/>
          </a:xfrm>
          <a:prstGeom prst="rect">
            <a:avLst/>
          </a:prstGeom>
          <a:noFill/>
        </p:spPr>
      </p:pic>
    </p:spTree>
    <p:extLst>
      <p:ext uri="{BB962C8B-B14F-4D97-AF65-F5344CB8AC3E}">
        <p14:creationId xmlns:p14="http://schemas.microsoft.com/office/powerpoint/2010/main" val="15064458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063DA8-D74E-4336-A1CD-579FFB4D7437}"/>
              </a:ext>
            </a:extLst>
          </p:cNvPr>
          <p:cNvSpPr>
            <a:spLocks noGrp="1"/>
          </p:cNvSpPr>
          <p:nvPr>
            <p:ph type="title"/>
          </p:nvPr>
        </p:nvSpPr>
        <p:spPr/>
        <p:txBody>
          <a:bodyPr/>
          <a:lstStyle/>
          <a:p>
            <a:r>
              <a:rPr lang="en-US" dirty="0"/>
              <a:t>Design for Azure virtual machine solutions</a:t>
            </a:r>
          </a:p>
        </p:txBody>
      </p:sp>
    </p:spTree>
    <p:extLst>
      <p:ext uri="{BB962C8B-B14F-4D97-AF65-F5344CB8AC3E}">
        <p14:creationId xmlns:p14="http://schemas.microsoft.com/office/powerpoint/2010/main" val="22591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ea typeface="+mj-lt"/>
                <a:cs typeface="+mj-lt"/>
              </a:rPr>
              <a:t>Virtual machines - </a:t>
            </a:r>
            <a:r>
              <a:rPr lang="en-US" dirty="0">
                <a:cs typeface="Segoe UI"/>
              </a:rPr>
              <a:t>whiteboard and discussion (notes)</a:t>
            </a:r>
            <a:endParaRPr lang="en-US" dirty="0"/>
          </a:p>
        </p:txBody>
      </p:sp>
      <p:pic>
        <p:nvPicPr>
          <p:cNvPr id="1026" name="Picture 2" descr="whiteboard">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03" y="1446511"/>
            <a:ext cx="8269909" cy="46126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19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C2624-1CE7-47A0-97E3-3641B24F1F04}"/>
              </a:ext>
            </a:extLst>
          </p:cNvPr>
          <p:cNvSpPr>
            <a:spLocks noGrp="1"/>
          </p:cNvSpPr>
          <p:nvPr>
            <p:ph type="title"/>
          </p:nvPr>
        </p:nvSpPr>
        <p:spPr/>
        <p:txBody>
          <a:bodyPr/>
          <a:lstStyle/>
          <a:p>
            <a:r>
              <a:rPr lang="en-US" dirty="0"/>
              <a:t>When to select virtual machines</a:t>
            </a:r>
          </a:p>
        </p:txBody>
      </p:sp>
      <p:sp>
        <p:nvSpPr>
          <p:cNvPr id="5" name="Text Placeholder 4">
            <a:extLst>
              <a:ext uri="{FF2B5EF4-FFF2-40B4-BE49-F238E27FC236}">
                <a16:creationId xmlns:a16="http://schemas.microsoft.com/office/drawing/2014/main" id="{08AC334D-BC9F-4493-BD10-F02F222023C0}"/>
              </a:ext>
            </a:extLst>
          </p:cNvPr>
          <p:cNvSpPr>
            <a:spLocks noGrp="1"/>
          </p:cNvSpPr>
          <p:nvPr>
            <p:ph type="body" sz="quarter" idx="10"/>
          </p:nvPr>
        </p:nvSpPr>
        <p:spPr/>
        <p:txBody>
          <a:bodyPr/>
          <a:lstStyle/>
          <a:p>
            <a:r>
              <a:rPr lang="en-US" dirty="0"/>
              <a:t>Know when to use virtual machines</a:t>
            </a:r>
          </a:p>
        </p:txBody>
      </p:sp>
      <p:sp>
        <p:nvSpPr>
          <p:cNvPr id="7" name="TextBox 6">
            <a:extLst>
              <a:ext uri="{FF2B5EF4-FFF2-40B4-BE49-F238E27FC236}">
                <a16:creationId xmlns:a16="http://schemas.microsoft.com/office/drawing/2014/main" id="{2EFABC05-8885-4F05-A2EA-CFA415138164}"/>
              </a:ext>
            </a:extLst>
          </p:cNvPr>
          <p:cNvSpPr txBox="1"/>
          <p:nvPr/>
        </p:nvSpPr>
        <p:spPr>
          <a:xfrm>
            <a:off x="418643" y="1635639"/>
            <a:ext cx="8465331" cy="347787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Quickly test and troubleshoot different configurations</a:t>
            </a:r>
          </a:p>
          <a:p>
            <a:pPr marL="285750" indent="-285750">
              <a:spcAft>
                <a:spcPts val="1200"/>
              </a:spcAft>
              <a:buFont typeface="Arial" panose="020B0604020202020204" pitchFamily="34" charset="0"/>
              <a:buChar char="•"/>
            </a:pPr>
            <a:r>
              <a:rPr lang="en-US" sz="2000" dirty="0"/>
              <a:t>Use specialty hardware such as high-performance computing</a:t>
            </a:r>
          </a:p>
          <a:p>
            <a:pPr marL="285750" indent="-285750">
              <a:spcAft>
                <a:spcPts val="1200"/>
              </a:spcAft>
              <a:buFont typeface="Arial" panose="020B0604020202020204" pitchFamily="34" charset="0"/>
              <a:buChar char="•"/>
            </a:pPr>
            <a:r>
              <a:rPr lang="en-US" sz="2000" dirty="0"/>
              <a:t>Extend your on-premises datacenter without purchasing additional hardware</a:t>
            </a:r>
          </a:p>
          <a:p>
            <a:pPr marL="285750" indent="-285750">
              <a:spcAft>
                <a:spcPts val="1200"/>
              </a:spcAft>
              <a:buFont typeface="Arial" panose="020B0604020202020204" pitchFamily="34" charset="0"/>
              <a:buChar char="•"/>
            </a:pPr>
            <a:r>
              <a:rPr lang="en-US" sz="2000" dirty="0"/>
              <a:t>Run legacy apps on modern hardware</a:t>
            </a:r>
          </a:p>
          <a:p>
            <a:pPr marL="285750" indent="-285750">
              <a:spcAft>
                <a:spcPts val="1200"/>
              </a:spcAft>
              <a:buFont typeface="Arial" panose="020B0604020202020204" pitchFamily="34" charset="0"/>
              <a:buChar char="•"/>
            </a:pPr>
            <a:r>
              <a:rPr lang="en-US" sz="2000" dirty="0"/>
              <a:t>Access third party software that requires local add-ons or plug-ins</a:t>
            </a:r>
          </a:p>
          <a:p>
            <a:pPr marL="285750" indent="-285750">
              <a:spcAft>
                <a:spcPts val="1200"/>
              </a:spcAft>
              <a:buFont typeface="Arial" panose="020B0604020202020204" pitchFamily="34" charset="0"/>
              <a:buChar char="•"/>
            </a:pPr>
            <a:r>
              <a:rPr lang="en-US" sz="2000" dirty="0"/>
              <a:t>Quickly migrate apps to the cloud </a:t>
            </a:r>
          </a:p>
          <a:p>
            <a:pPr marL="285750" indent="-285750">
              <a:spcAft>
                <a:spcPts val="1200"/>
              </a:spcAft>
              <a:buFont typeface="Arial" panose="020B0604020202020204" pitchFamily="34" charset="0"/>
              <a:buChar char="•"/>
            </a:pPr>
            <a:r>
              <a:rPr lang="en-US" sz="2000" dirty="0">
                <a:solidFill>
                  <a:srgbClr val="171717"/>
                </a:solidFill>
              </a:rPr>
              <a:t>Fully control the computing environment</a:t>
            </a:r>
          </a:p>
        </p:txBody>
      </p:sp>
    </p:spTree>
    <p:extLst>
      <p:ext uri="{BB962C8B-B14F-4D97-AF65-F5344CB8AC3E}">
        <p14:creationId xmlns:p14="http://schemas.microsoft.com/office/powerpoint/2010/main" val="259532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D85ABC-7917-4FA8-AA77-C76F4E503703}"/>
              </a:ext>
            </a:extLst>
          </p:cNvPr>
          <p:cNvSpPr>
            <a:spLocks noGrp="1"/>
          </p:cNvSpPr>
          <p:nvPr>
            <p:ph type="title"/>
          </p:nvPr>
        </p:nvSpPr>
        <p:spPr>
          <a:xfrm>
            <a:off x="418643" y="440494"/>
            <a:ext cx="11341268" cy="642840"/>
          </a:xfrm>
        </p:spPr>
        <p:txBody>
          <a:bodyPr/>
          <a:lstStyle/>
          <a:p>
            <a:r>
              <a:rPr lang="en-US" dirty="0"/>
              <a:t>Plan the Azure virtual machine deployment</a:t>
            </a:r>
          </a:p>
        </p:txBody>
      </p:sp>
      <p:sp>
        <p:nvSpPr>
          <p:cNvPr id="6" name="Text Placeholder 5">
            <a:extLst>
              <a:ext uri="{FF2B5EF4-FFF2-40B4-BE49-F238E27FC236}">
                <a16:creationId xmlns:a16="http://schemas.microsoft.com/office/drawing/2014/main" id="{73D6B68E-EA73-4803-8C98-19568B742109}"/>
              </a:ext>
            </a:extLst>
          </p:cNvPr>
          <p:cNvSpPr>
            <a:spLocks noGrp="1"/>
          </p:cNvSpPr>
          <p:nvPr>
            <p:ph type="body" sz="quarter" idx="10"/>
          </p:nvPr>
        </p:nvSpPr>
        <p:spPr>
          <a:xfrm>
            <a:off x="432089" y="992799"/>
            <a:ext cx="11341268" cy="430887"/>
          </a:xfrm>
        </p:spPr>
        <p:txBody>
          <a:bodyPr/>
          <a:lstStyle/>
          <a:p>
            <a:r>
              <a:rPr lang="en-US" dirty="0"/>
              <a:t>Azure virtual machines scenarios include build new or migrate patterns</a:t>
            </a:r>
          </a:p>
        </p:txBody>
      </p:sp>
      <p:sp>
        <p:nvSpPr>
          <p:cNvPr id="13" name="TextBox 12">
            <a:extLst>
              <a:ext uri="{FF2B5EF4-FFF2-40B4-BE49-F238E27FC236}">
                <a16:creationId xmlns:a16="http://schemas.microsoft.com/office/drawing/2014/main" id="{A1E01516-6D30-4660-B25F-4BAC06C0EFE5}"/>
              </a:ext>
            </a:extLst>
          </p:cNvPr>
          <p:cNvSpPr txBox="1"/>
          <p:nvPr/>
        </p:nvSpPr>
        <p:spPr>
          <a:xfrm>
            <a:off x="304785" y="1925116"/>
            <a:ext cx="4170396" cy="3681008"/>
          </a:xfrm>
          <a:prstGeom prst="rect">
            <a:avLst/>
          </a:prstGeom>
          <a:noFill/>
        </p:spPr>
        <p:txBody>
          <a:bodyPr wrap="square" lIns="182880" tIns="146304" rIns="182880" bIns="146304" rtlCol="0">
            <a:spAutoFit/>
          </a:bodyPr>
          <a:lstStyle/>
          <a:p>
            <a:pPr marL="342900" indent="-342900">
              <a:spcAft>
                <a:spcPts val="1200"/>
              </a:spcAft>
              <a:buFont typeface="Arial" panose="020B0604020202020204" pitchFamily="34" charset="0"/>
              <a:buChar char="•"/>
            </a:pPr>
            <a:r>
              <a:rPr lang="en-US" sz="2000" dirty="0">
                <a:solidFill>
                  <a:schemeClr val="tx1"/>
                </a:solidFill>
              </a:rPr>
              <a:t>Start with the network</a:t>
            </a:r>
          </a:p>
          <a:p>
            <a:pPr marL="342900" indent="-342900">
              <a:spcAft>
                <a:spcPts val="1200"/>
              </a:spcAft>
              <a:buFont typeface="Arial" panose="020B0604020202020204" pitchFamily="34" charset="0"/>
              <a:buChar char="•"/>
            </a:pPr>
            <a:r>
              <a:rPr lang="en-US" sz="2000" dirty="0">
                <a:solidFill>
                  <a:schemeClr val="tx1"/>
                </a:solidFill>
              </a:rPr>
              <a:t>Name the VM</a:t>
            </a:r>
          </a:p>
          <a:p>
            <a:pPr marL="342900" indent="-342900">
              <a:spcAft>
                <a:spcPts val="1200"/>
              </a:spcAft>
              <a:buFont typeface="Arial" panose="020B0604020202020204" pitchFamily="34" charset="0"/>
              <a:buChar char="•"/>
            </a:pPr>
            <a:r>
              <a:rPr lang="en-US" sz="2000" dirty="0">
                <a:solidFill>
                  <a:schemeClr val="tx1"/>
                </a:solidFill>
              </a:rPr>
              <a:t>Decide the VM location</a:t>
            </a:r>
          </a:p>
          <a:p>
            <a:pPr marL="342900" indent="-342900">
              <a:spcAft>
                <a:spcPts val="1200"/>
              </a:spcAft>
              <a:buFont typeface="Arial" panose="020B0604020202020204" pitchFamily="34" charset="0"/>
              <a:buChar char="•"/>
            </a:pPr>
            <a:r>
              <a:rPr lang="en-US" sz="2000" dirty="0">
                <a:solidFill>
                  <a:schemeClr val="tx1"/>
                </a:solidFill>
              </a:rPr>
              <a:t>Select the VM storage</a:t>
            </a:r>
          </a:p>
          <a:p>
            <a:pPr marL="342900" indent="-342900">
              <a:spcAft>
                <a:spcPts val="1200"/>
              </a:spcAft>
              <a:buFont typeface="Arial" panose="020B0604020202020204" pitchFamily="34" charset="0"/>
              <a:buChar char="•"/>
            </a:pPr>
            <a:r>
              <a:rPr lang="en-US" sz="2000" dirty="0">
                <a:solidFill>
                  <a:schemeClr val="tx1"/>
                </a:solidFill>
              </a:rPr>
              <a:t>Select an VM operating system</a:t>
            </a:r>
          </a:p>
          <a:p>
            <a:pPr marL="342900" indent="-342900">
              <a:spcAft>
                <a:spcPts val="1200"/>
              </a:spcAft>
              <a:buFont typeface="Arial" panose="020B0604020202020204" pitchFamily="34" charset="0"/>
              <a:buChar char="•"/>
            </a:pPr>
            <a:r>
              <a:rPr lang="en-US" sz="2000" dirty="0">
                <a:solidFill>
                  <a:schemeClr val="tx1"/>
                </a:solidFill>
              </a:rPr>
              <a:t>Keep the VM up to date</a:t>
            </a:r>
          </a:p>
          <a:p>
            <a:pPr marL="342900" indent="-342900">
              <a:spcAft>
                <a:spcPts val="1200"/>
              </a:spcAft>
              <a:buFont typeface="Arial" panose="020B0604020202020204" pitchFamily="34" charset="0"/>
              <a:buChar char="•"/>
            </a:pPr>
            <a:r>
              <a:rPr lang="en-US" sz="2000" dirty="0">
                <a:solidFill>
                  <a:schemeClr val="tx1"/>
                </a:solidFill>
              </a:rPr>
              <a:t>Monitor the VM</a:t>
            </a:r>
            <a:endParaRPr lang="en-US" sz="2400" dirty="0">
              <a:gradFill>
                <a:gsLst>
                  <a:gs pos="2917">
                    <a:schemeClr val="tx1"/>
                  </a:gs>
                  <a:gs pos="30000">
                    <a:schemeClr val="tx1"/>
                  </a:gs>
                </a:gsLst>
                <a:lin ang="5400000" scaled="0"/>
              </a:gradFill>
            </a:endParaRPr>
          </a:p>
        </p:txBody>
      </p:sp>
      <p:pic>
        <p:nvPicPr>
          <p:cNvPr id="15" name="Picture 14" descr="Flowchart for selecting Azure virtual machines">
            <a:extLst>
              <a:ext uri="{FF2B5EF4-FFF2-40B4-BE49-F238E27FC236}">
                <a16:creationId xmlns:a16="http://schemas.microsoft.com/office/drawing/2014/main" id="{39513363-1FD4-40E0-83A0-F290EBDE068E}"/>
              </a:ext>
            </a:extLst>
          </p:cNvPr>
          <p:cNvPicPr>
            <a:picLocks noChangeAspect="1"/>
          </p:cNvPicPr>
          <p:nvPr/>
        </p:nvPicPr>
        <p:blipFill>
          <a:blip r:embed="rId3"/>
          <a:stretch>
            <a:fillRect/>
          </a:stretch>
        </p:blipFill>
        <p:spPr>
          <a:xfrm>
            <a:off x="3730536" y="2577946"/>
            <a:ext cx="8156680" cy="2095653"/>
          </a:xfrm>
          <a:prstGeom prst="rect">
            <a:avLst/>
          </a:prstGeom>
        </p:spPr>
      </p:pic>
    </p:spTree>
    <p:extLst>
      <p:ext uri="{BB962C8B-B14F-4D97-AF65-F5344CB8AC3E}">
        <p14:creationId xmlns:p14="http://schemas.microsoft.com/office/powerpoint/2010/main" val="897096588"/>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3470</Words>
  <Application>Microsoft Office PowerPoint</Application>
  <PresentationFormat>Widescreen</PresentationFormat>
  <Paragraphs>449</Paragraphs>
  <Slides>48</Slides>
  <Notes>47</Notes>
  <HiddenSlides>14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Yu Gothic Light</vt:lpstr>
      <vt:lpstr>Arial</vt:lpstr>
      <vt:lpstr>Calibri</vt:lpstr>
      <vt:lpstr>Segoe UI</vt:lpstr>
      <vt:lpstr>Segoe UI Semibold</vt:lpstr>
      <vt:lpstr>Symbol</vt:lpstr>
      <vt:lpstr>Times New Roman</vt:lpstr>
      <vt:lpstr>Wingdings</vt:lpstr>
      <vt:lpstr>Microsoft Power Platform Template</vt:lpstr>
      <vt:lpstr>AZ-305T00A Designing Microsoft Azure Infrastructure Solutions </vt:lpstr>
      <vt:lpstr>Design a compute solution</vt:lpstr>
      <vt:lpstr>Learning Objectives</vt:lpstr>
      <vt:lpstr>Choose a compute solution </vt:lpstr>
      <vt:lpstr>Choose a compute service for your application </vt:lpstr>
      <vt:lpstr>Design for Azure virtual machine solutions</vt:lpstr>
      <vt:lpstr>Virtual machines - whiteboard and discussion (notes)</vt:lpstr>
      <vt:lpstr>When to select virtual machines</vt:lpstr>
      <vt:lpstr>Plan the Azure virtual machine deployment</vt:lpstr>
      <vt:lpstr>Determine the virtual machine family</vt:lpstr>
      <vt:lpstr>Virtual machines scale sets – whiteboard and discussion (notes)</vt:lpstr>
      <vt:lpstr>When to select virtual machine scale sets </vt:lpstr>
      <vt:lpstr>Design for Azure Batch solutions</vt:lpstr>
      <vt:lpstr>When to use Azure Batch</vt:lpstr>
      <vt:lpstr>How Azure Batch works</vt:lpstr>
      <vt:lpstr>Design for Azure App Services solutions</vt:lpstr>
      <vt:lpstr>Azure App Service –whiteboard and discussion (notes)</vt:lpstr>
      <vt:lpstr>When to use Azure App Services Web Apps </vt:lpstr>
      <vt:lpstr>Considerations for App Service Web Apps</vt:lpstr>
      <vt:lpstr>Design for Azure Container Instances solutions</vt:lpstr>
      <vt:lpstr>What is Azure Container Instance </vt:lpstr>
      <vt:lpstr>When to use Azure Container Instances</vt:lpstr>
      <vt:lpstr>Compare containers to virtual machines</vt:lpstr>
      <vt:lpstr>Design for Azure Kubernetes Service solutions</vt:lpstr>
      <vt:lpstr>Azure Kubernetes Service – whiteboard and discussion (notes)</vt:lpstr>
      <vt:lpstr>Considerations for Azure Kubernetes Services</vt:lpstr>
      <vt:lpstr>Design a highly available container solution </vt:lpstr>
      <vt:lpstr>Design for Azure Functions</vt:lpstr>
      <vt:lpstr>When to use Azure Functions</vt:lpstr>
      <vt:lpstr>Considerations for Azure Functions</vt:lpstr>
      <vt:lpstr>Design for Azure Logic App solutions</vt:lpstr>
      <vt:lpstr>Azure Logic Apps – Discussion and whiteboard</vt:lpstr>
      <vt:lpstr>When to use Azure Logic Apps</vt:lpstr>
      <vt:lpstr>How are Logic Apps different from Functions?</vt:lpstr>
      <vt:lpstr>Case studies and review</vt:lpstr>
      <vt:lpstr>Review - Product and usage case (matching)</vt:lpstr>
      <vt:lpstr>Review – Choose a compute service (drag and drop) </vt:lpstr>
      <vt:lpstr>Case study – Compute solutions</vt:lpstr>
      <vt:lpstr>Instructor Solution – IaaS Version</vt:lpstr>
      <vt:lpstr>Instructor Solution – PaaS Solution </vt:lpstr>
      <vt:lpstr>Learning recap – compute solutions</vt:lpstr>
      <vt:lpstr>Instructor resources (hidden)</vt:lpstr>
      <vt:lpstr>Solution idea #1 </vt:lpstr>
      <vt:lpstr>Solution idea #2 </vt:lpstr>
      <vt:lpstr>Solution idea #3 </vt:lpstr>
      <vt:lpstr>Solution idea #4 </vt:lpstr>
      <vt:lpstr>Solution idea #5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2025-01-13T13:39:55Z</dcterms:created>
  <dcterms:modified xsi:type="dcterms:W3CDTF">2025-07-07T03:38:32Z</dcterms:modified>
</cp:coreProperties>
</file>